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30"/>
  </p:notesMasterIdLst>
  <p:sldIdLst>
    <p:sldId id="256" r:id="rId2"/>
    <p:sldId id="257" r:id="rId3"/>
    <p:sldId id="284" r:id="rId4"/>
    <p:sldId id="258" r:id="rId5"/>
    <p:sldId id="259" r:id="rId6"/>
    <p:sldId id="260" r:id="rId7"/>
    <p:sldId id="261" r:id="rId8"/>
    <p:sldId id="262" r:id="rId9"/>
    <p:sldId id="263" r:id="rId10"/>
    <p:sldId id="272" r:id="rId11"/>
    <p:sldId id="264" r:id="rId12"/>
    <p:sldId id="285" r:id="rId13"/>
    <p:sldId id="265" r:id="rId14"/>
    <p:sldId id="286" r:id="rId15"/>
    <p:sldId id="268" r:id="rId16"/>
    <p:sldId id="277" r:id="rId17"/>
    <p:sldId id="274" r:id="rId18"/>
    <p:sldId id="271" r:id="rId19"/>
    <p:sldId id="278" r:id="rId20"/>
    <p:sldId id="279" r:id="rId21"/>
    <p:sldId id="280" r:id="rId22"/>
    <p:sldId id="281" r:id="rId23"/>
    <p:sldId id="269" r:id="rId24"/>
    <p:sldId id="287" r:id="rId25"/>
    <p:sldId id="282" r:id="rId26"/>
    <p:sldId id="270" r:id="rId27"/>
    <p:sldId id="275" r:id="rId28"/>
    <p:sldId id="273" r:id="rId29"/>
  </p:sldIdLst>
  <p:sldSz cx="9144000" cy="5143500" type="screen16x9"/>
  <p:notesSz cx="6858000" cy="9144000"/>
  <p:embeddedFontLst>
    <p:embeddedFont>
      <p:font typeface="Lato" panose="020B0604020202020204" charset="0"/>
      <p:regular r:id="rId31"/>
      <p:bold r:id="rId32"/>
      <p:italic r:id="rId33"/>
      <p:boldItalic r:id="rId34"/>
    </p:embeddedFont>
    <p:embeddedFont>
      <p:font typeface="Georgia" panose="02040502050405020303" pitchFamily="18" charset="0"/>
      <p:regular r:id="rId35"/>
      <p:bold r:id="rId36"/>
      <p:italic r:id="rId37"/>
      <p:boldItalic r:id="rId38"/>
    </p:embeddedFont>
    <p:embeddedFont>
      <p:font typeface="Raleway"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1.fntdata"/></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98165151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0942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b57017df47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b57017df47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1516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6556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2b57017df47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b57017df47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25449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b57017df47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b57017df4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01686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b57017df47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b57017df47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96467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2b57017df47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2b57017df47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57906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7844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b57017df47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b57017df47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104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97124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b4b9e978c6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b4b9e978c6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76360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b57017df47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b57017df4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2126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b57017df4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b57017df4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94843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b4b9e978c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b4b9e978c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91298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b57017df47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b57017df4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150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2b57017df47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b57017df47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47681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1913875" y="1584450"/>
            <a:ext cx="6365100" cy="9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Sociology  </a:t>
            </a:r>
            <a:r>
              <a:rPr lang="en-GB" sz="2000">
                <a:solidFill>
                  <a:srgbClr val="000000"/>
                </a:solidFill>
              </a:rPr>
              <a:t>Course Code (SS 2005)</a:t>
            </a:r>
            <a:endParaRPr sz="1400"/>
          </a:p>
        </p:txBody>
      </p:sp>
      <p:sp>
        <p:nvSpPr>
          <p:cNvPr id="177" name="Google Shape;177;p18"/>
          <p:cNvSpPr txBox="1">
            <a:spLocks noGrp="1"/>
          </p:cNvSpPr>
          <p:nvPr>
            <p:ph type="subTitle" idx="1"/>
          </p:nvPr>
        </p:nvSpPr>
        <p:spPr>
          <a:xfrm>
            <a:off x="1957888" y="2571747"/>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Muhammad Zeeshan</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4"/>
          <p:cNvSpPr txBox="1">
            <a:spLocks noGrp="1"/>
          </p:cNvSpPr>
          <p:nvPr>
            <p:ph type="body" idx="1"/>
          </p:nvPr>
        </p:nvSpPr>
        <p:spPr>
          <a:xfrm>
            <a:off x="410966" y="1253447"/>
            <a:ext cx="8280971" cy="3633453"/>
          </a:xfrm>
          <a:prstGeom prst="rect">
            <a:avLst/>
          </a:prstGeom>
          <a:solidFill>
            <a:schemeClr val="lt1"/>
          </a:solidFill>
        </p:spPr>
        <p:txBody>
          <a:bodyPr spcFirstLastPara="1" wrap="square" lIns="91425" tIns="91425" rIns="91425" bIns="91425" anchor="t" anchorCtr="0">
            <a:noAutofit/>
          </a:bodyPr>
          <a:lstStyle/>
          <a:p>
            <a:pPr marL="0" lvl="0" indent="0" algn="l" rtl="0">
              <a:spcBef>
                <a:spcPts val="0"/>
              </a:spcBef>
              <a:spcAft>
                <a:spcPts val="0"/>
              </a:spcAft>
              <a:buNone/>
            </a:pPr>
            <a:endParaRPr sz="1200" dirty="0"/>
          </a:p>
          <a:p>
            <a:pPr marL="0" lvl="0" indent="0" algn="l" rtl="0">
              <a:spcBef>
                <a:spcPts val="1600"/>
              </a:spcBef>
              <a:spcAft>
                <a:spcPts val="1600"/>
              </a:spcAft>
              <a:buNone/>
            </a:pPr>
            <a:endParaRPr dirty="0"/>
          </a:p>
        </p:txBody>
      </p:sp>
      <p:sp>
        <p:nvSpPr>
          <p:cNvPr id="271" name="Google Shape;271;p34"/>
          <p:cNvSpPr txBox="1"/>
          <p:nvPr/>
        </p:nvSpPr>
        <p:spPr>
          <a:xfrm>
            <a:off x="410966" y="587825"/>
            <a:ext cx="6201059" cy="52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b="1" u="sng" dirty="0" smtClean="0">
                <a:solidFill>
                  <a:schemeClr val="dk2"/>
                </a:solidFill>
                <a:latin typeface="Lato"/>
                <a:ea typeface="Lato"/>
                <a:cs typeface="Lato"/>
                <a:sym typeface="Lato"/>
              </a:rPr>
              <a:t>Types of Societies and Role of Technology</a:t>
            </a:r>
            <a:r>
              <a:rPr lang="en-GB" sz="2400" b="1" dirty="0" smtClean="0">
                <a:solidFill>
                  <a:schemeClr val="dk2"/>
                </a:solidFill>
                <a:latin typeface="Lato"/>
                <a:ea typeface="Lato"/>
                <a:cs typeface="Lato"/>
                <a:sym typeface="Lato"/>
              </a:rPr>
              <a:t>:-</a:t>
            </a:r>
            <a:endParaRPr sz="2400" b="1" dirty="0">
              <a:solidFill>
                <a:schemeClr val="dk2"/>
              </a:solidFill>
              <a:latin typeface="Lato"/>
              <a:ea typeface="Lato"/>
              <a:cs typeface="Lato"/>
              <a:sym typeface="Lato"/>
            </a:endParaRPr>
          </a:p>
        </p:txBody>
      </p:sp>
      <p:pic>
        <p:nvPicPr>
          <p:cNvPr id="2" name="Picture 1"/>
          <p:cNvPicPr>
            <a:picLocks noChangeAspect="1"/>
          </p:cNvPicPr>
          <p:nvPr/>
        </p:nvPicPr>
        <p:blipFill>
          <a:blip r:embed="rId3"/>
          <a:stretch>
            <a:fillRect/>
          </a:stretch>
        </p:blipFill>
        <p:spPr>
          <a:xfrm>
            <a:off x="252412" y="1824037"/>
            <a:ext cx="8753475" cy="22955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6"/>
          <p:cNvSpPr txBox="1">
            <a:spLocks noGrp="1"/>
          </p:cNvSpPr>
          <p:nvPr>
            <p:ph type="title"/>
          </p:nvPr>
        </p:nvSpPr>
        <p:spPr>
          <a:xfrm>
            <a:off x="565078" y="537815"/>
            <a:ext cx="7740055" cy="535200"/>
          </a:xfrm>
          <a:prstGeom prst="rect">
            <a:avLst/>
          </a:prstGeom>
        </p:spPr>
        <p:txBody>
          <a:bodyPr spcFirstLastPara="1" wrap="square" lIns="91425" tIns="91425" rIns="91425" bIns="91425" anchor="t" anchorCtr="0">
            <a:noAutofit/>
          </a:bodyPr>
          <a:lstStyle/>
          <a:p>
            <a:pPr lvl="0">
              <a:lnSpc>
                <a:spcPct val="115000"/>
              </a:lnSpc>
              <a:spcAft>
                <a:spcPts val="1600"/>
              </a:spcAft>
            </a:pPr>
            <a:r>
              <a:rPr lang="en-US" u="sng" dirty="0" smtClean="0"/>
              <a:t>Industrialism/ Industrial revolution</a:t>
            </a:r>
            <a:endParaRPr lang="en-US" u="sng" dirty="0">
              <a:solidFill>
                <a:schemeClr val="bg2"/>
              </a:solidFill>
            </a:endParaRPr>
          </a:p>
        </p:txBody>
      </p:sp>
      <p:sp>
        <p:nvSpPr>
          <p:cNvPr id="225" name="Google Shape;225;p26"/>
          <p:cNvSpPr txBox="1">
            <a:spLocks noGrp="1"/>
          </p:cNvSpPr>
          <p:nvPr>
            <p:ph type="body" idx="1"/>
          </p:nvPr>
        </p:nvSpPr>
        <p:spPr>
          <a:xfrm>
            <a:off x="565079" y="1407560"/>
            <a:ext cx="7740056" cy="3595954"/>
          </a:xfrm>
          <a:prstGeom prst="rect">
            <a:avLst/>
          </a:prstGeom>
        </p:spPr>
        <p:txBody>
          <a:bodyPr spcFirstLastPara="1" wrap="square" lIns="91425" tIns="91425" rIns="91425" bIns="91425" anchor="t" anchorCtr="0">
            <a:noAutofit/>
          </a:bodyPr>
          <a:lstStyle/>
          <a:p>
            <a:pPr marL="171450" indent="-171450" algn="just"/>
            <a:r>
              <a:rPr lang="en-US" sz="1400" b="1" u="sng" dirty="0">
                <a:solidFill>
                  <a:schemeClr val="bg2"/>
                </a:solidFill>
              </a:rPr>
              <a:t>Industrialism</a:t>
            </a:r>
            <a:r>
              <a:rPr lang="en-US" sz="1400" dirty="0">
                <a:solidFill>
                  <a:schemeClr val="bg2"/>
                </a:solidFill>
              </a:rPr>
              <a:t>, </a:t>
            </a:r>
            <a:r>
              <a:rPr lang="en-US" sz="1400" dirty="0" smtClean="0">
                <a:solidFill>
                  <a:schemeClr val="bg2"/>
                </a:solidFill>
              </a:rPr>
              <a:t>is </a:t>
            </a:r>
            <a:r>
              <a:rPr lang="en-US" sz="1400" dirty="0">
                <a:solidFill>
                  <a:schemeClr val="bg2"/>
                </a:solidFill>
              </a:rPr>
              <a:t>the production of goods using advanced sources of energy to drive large machinery. </a:t>
            </a:r>
            <a:endParaRPr lang="en-US" sz="1400" dirty="0" smtClean="0">
              <a:solidFill>
                <a:schemeClr val="bg2"/>
              </a:solidFill>
            </a:endParaRPr>
          </a:p>
          <a:p>
            <a:pPr marL="171450" indent="-171450" algn="just"/>
            <a:r>
              <a:rPr lang="en-US" sz="1400" dirty="0" smtClean="0">
                <a:solidFill>
                  <a:schemeClr val="bg2"/>
                </a:solidFill>
              </a:rPr>
              <a:t>Until </a:t>
            </a:r>
            <a:r>
              <a:rPr lang="en-US" sz="1400" dirty="0">
                <a:solidFill>
                  <a:schemeClr val="bg2"/>
                </a:solidFill>
              </a:rPr>
              <a:t>the industrial era began, the major source of energy had been </a:t>
            </a:r>
            <a:r>
              <a:rPr lang="en-US" sz="1400" dirty="0" smtClean="0">
                <a:solidFill>
                  <a:schemeClr val="bg2"/>
                </a:solidFill>
              </a:rPr>
              <a:t>humans effort </a:t>
            </a:r>
            <a:r>
              <a:rPr lang="en-US" sz="1400" dirty="0">
                <a:solidFill>
                  <a:schemeClr val="bg2"/>
                </a:solidFill>
              </a:rPr>
              <a:t>and the animals they tended. </a:t>
            </a:r>
            <a:endParaRPr lang="en-US" sz="1400" dirty="0" smtClean="0">
              <a:solidFill>
                <a:schemeClr val="bg2"/>
              </a:solidFill>
            </a:endParaRPr>
          </a:p>
          <a:p>
            <a:pPr marL="171450" indent="-171450" algn="just"/>
            <a:r>
              <a:rPr lang="en-US" sz="1400" b="1" i="1" dirty="0" smtClean="0">
                <a:solidFill>
                  <a:schemeClr val="bg2"/>
                </a:solidFill>
              </a:rPr>
              <a:t>Around </a:t>
            </a:r>
            <a:r>
              <a:rPr lang="en-US" sz="1400" b="1" i="1" dirty="0">
                <a:solidFill>
                  <a:schemeClr val="bg2"/>
                </a:solidFill>
              </a:rPr>
              <a:t>the year 1750, people turned to water power and then steam boilers to operate mills and factories filled with larger and larger machines. </a:t>
            </a:r>
            <a:endParaRPr lang="en-US" sz="1400" b="1" i="1" dirty="0" smtClean="0">
              <a:solidFill>
                <a:schemeClr val="bg2"/>
              </a:solidFill>
            </a:endParaRPr>
          </a:p>
          <a:p>
            <a:pPr marL="171450" indent="-171450" algn="just"/>
            <a:r>
              <a:rPr lang="en-US" sz="1400" b="1" u="sng" dirty="0" smtClean="0">
                <a:solidFill>
                  <a:schemeClr val="bg2"/>
                </a:solidFill>
              </a:rPr>
              <a:t>Industrial </a:t>
            </a:r>
            <a:r>
              <a:rPr lang="en-US" sz="1400" b="1" u="sng" dirty="0">
                <a:solidFill>
                  <a:schemeClr val="bg2"/>
                </a:solidFill>
              </a:rPr>
              <a:t>technology </a:t>
            </a:r>
            <a:r>
              <a:rPr lang="en-US" sz="1400" dirty="0">
                <a:solidFill>
                  <a:schemeClr val="bg2"/>
                </a:solidFill>
              </a:rPr>
              <a:t>gave people such power to alter their environment that change took place faster than ever before. </a:t>
            </a:r>
            <a:endParaRPr lang="en-US" sz="1400" dirty="0" smtClean="0">
              <a:solidFill>
                <a:schemeClr val="bg2"/>
              </a:solidFill>
            </a:endParaRPr>
          </a:p>
          <a:p>
            <a:pPr marL="171450" indent="-171450" algn="just"/>
            <a:r>
              <a:rPr lang="en-US" sz="1400" b="1" i="1" dirty="0" smtClean="0">
                <a:solidFill>
                  <a:schemeClr val="bg2"/>
                </a:solidFill>
              </a:rPr>
              <a:t>It </a:t>
            </a:r>
            <a:r>
              <a:rPr lang="en-US" sz="1400" b="1" i="1" dirty="0">
                <a:solidFill>
                  <a:schemeClr val="bg2"/>
                </a:solidFill>
              </a:rPr>
              <a:t>is probably fair to say that the new industrial societies changed more in one century than the earlier agrarian societies had changed over the course of the previous thousand years. </a:t>
            </a:r>
            <a:endParaRPr lang="en-US" sz="1400" b="1" i="1" dirty="0" smtClean="0">
              <a:solidFill>
                <a:schemeClr val="bg2"/>
              </a:solidFill>
            </a:endParaRPr>
          </a:p>
          <a:p>
            <a:pPr marL="171450" indent="-171450" algn="just"/>
            <a:r>
              <a:rPr lang="en-US" sz="1400" b="1" dirty="0">
                <a:solidFill>
                  <a:schemeClr val="bg2"/>
                </a:solidFill>
              </a:rPr>
              <a:t>C</a:t>
            </a:r>
            <a:r>
              <a:rPr lang="en-US" sz="1400" b="1" dirty="0" smtClean="0">
                <a:solidFill>
                  <a:schemeClr val="bg2"/>
                </a:solidFill>
              </a:rPr>
              <a:t>hange </a:t>
            </a:r>
            <a:r>
              <a:rPr lang="en-US" sz="1400" b="1" dirty="0">
                <a:solidFill>
                  <a:schemeClr val="bg2"/>
                </a:solidFill>
              </a:rPr>
              <a:t>was so rapid that it sparked the birth of sociology itself. </a:t>
            </a:r>
            <a:endParaRPr lang="en-US" sz="1400" b="1" dirty="0" smtClean="0">
              <a:solidFill>
                <a:schemeClr val="bg2"/>
              </a:solidFill>
            </a:endParaRPr>
          </a:p>
          <a:p>
            <a:pPr marL="171450" indent="-171450" algn="just"/>
            <a:r>
              <a:rPr lang="en-US" sz="1400" dirty="0" smtClean="0">
                <a:solidFill>
                  <a:schemeClr val="bg2"/>
                </a:solidFill>
              </a:rPr>
              <a:t>By </a:t>
            </a:r>
            <a:r>
              <a:rPr lang="en-US" sz="1400" dirty="0">
                <a:solidFill>
                  <a:schemeClr val="bg2"/>
                </a:solidFill>
              </a:rPr>
              <a:t>1900, railroads crossed the land, steamships traveled the seas, and steel-framed skyscrapers reached far higher than any of the old cathedrals that symbolized the agrarian age. </a:t>
            </a:r>
            <a:endParaRPr lang="en-US" sz="1400" dirty="0" smtClean="0">
              <a:solidFill>
                <a:schemeClr val="bg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99459"/>
            <a:ext cx="7688700" cy="535200"/>
          </a:xfrm>
        </p:spPr>
        <p:txBody>
          <a:bodyPr/>
          <a:lstStyle/>
          <a:p>
            <a:r>
              <a:rPr lang="en-US" u="sng" dirty="0"/>
              <a:t>Industrialism/ Industrial </a:t>
            </a:r>
            <a:r>
              <a:rPr lang="en-US" u="sng" dirty="0" smtClean="0"/>
              <a:t>revolution (Contd.)</a:t>
            </a:r>
            <a:endParaRPr lang="" dirty="0"/>
          </a:p>
        </p:txBody>
      </p:sp>
      <p:sp>
        <p:nvSpPr>
          <p:cNvPr id="3" name="Text Placeholder 2"/>
          <p:cNvSpPr>
            <a:spLocks noGrp="1"/>
          </p:cNvSpPr>
          <p:nvPr>
            <p:ph type="body" idx="1"/>
          </p:nvPr>
        </p:nvSpPr>
        <p:spPr>
          <a:xfrm>
            <a:off x="729450" y="1469204"/>
            <a:ext cx="7688700" cy="3339102"/>
          </a:xfrm>
        </p:spPr>
        <p:txBody>
          <a:bodyPr/>
          <a:lstStyle/>
          <a:p>
            <a:pPr marL="171450" indent="-171450" algn="just"/>
            <a:r>
              <a:rPr lang="en-US" sz="1400" dirty="0">
                <a:solidFill>
                  <a:schemeClr val="bg2"/>
                </a:solidFill>
              </a:rPr>
              <a:t>But that was only the beginning. Soon automobiles allowed people to move quickly almost anywhere, and electricity powered homes full of modern “conveniences” such as refrigerators, washing machines, air conditioners, and entertainment centers. </a:t>
            </a:r>
          </a:p>
          <a:p>
            <a:pPr marL="171450" indent="-171450" algn="just"/>
            <a:r>
              <a:rPr lang="en-US" sz="1400" b="1" dirty="0">
                <a:solidFill>
                  <a:schemeClr val="bg2"/>
                </a:solidFill>
              </a:rPr>
              <a:t>Electronic communication, beginning with the telegraph and the telephone and followed by radio, television, and computers, gave people the ability to reach others instantly, all over the world. </a:t>
            </a:r>
          </a:p>
          <a:p>
            <a:pPr marL="171450" indent="-171450" algn="just"/>
            <a:r>
              <a:rPr lang="en-US" sz="1400" dirty="0">
                <a:solidFill>
                  <a:schemeClr val="bg2"/>
                </a:solidFill>
              </a:rPr>
              <a:t>Work also </a:t>
            </a:r>
            <a:r>
              <a:rPr lang="en-US" sz="1400" dirty="0" smtClean="0">
                <a:solidFill>
                  <a:schemeClr val="bg2"/>
                </a:solidFill>
              </a:rPr>
              <a:t>changed as in </a:t>
            </a:r>
            <a:r>
              <a:rPr lang="en-US" sz="1400" dirty="0">
                <a:solidFill>
                  <a:schemeClr val="bg2"/>
                </a:solidFill>
              </a:rPr>
              <a:t>agrarian communities, most men and women worked in the home or in the fields nearby. </a:t>
            </a:r>
            <a:endParaRPr lang="en-US" sz="1400" dirty="0" smtClean="0">
              <a:solidFill>
                <a:schemeClr val="bg2"/>
              </a:solidFill>
            </a:endParaRPr>
          </a:p>
          <a:p>
            <a:pPr marL="171450" indent="-171450" algn="just"/>
            <a:r>
              <a:rPr lang="en-US" sz="1400" dirty="0" smtClean="0">
                <a:solidFill>
                  <a:schemeClr val="bg2"/>
                </a:solidFill>
              </a:rPr>
              <a:t>Industrialization </a:t>
            </a:r>
            <a:r>
              <a:rPr lang="en-US" sz="1400" dirty="0">
                <a:solidFill>
                  <a:schemeClr val="bg2"/>
                </a:solidFill>
              </a:rPr>
              <a:t>drew people away from home to factories situated near energy sources (such as coalfields) that powered their machinery. </a:t>
            </a:r>
          </a:p>
          <a:p>
            <a:pPr marL="171450" indent="-171450" algn="just"/>
            <a:r>
              <a:rPr lang="en-US" sz="1400" b="1" i="1" dirty="0">
                <a:solidFill>
                  <a:schemeClr val="bg2"/>
                </a:solidFill>
              </a:rPr>
              <a:t>The result was a weakening of close working relationships, strong family ties, and many of the traditional values, beliefs, and customs that guide agrarian life. </a:t>
            </a:r>
            <a:endParaRPr lang="en-US" sz="1400" b="1" i="1" dirty="0">
              <a:solidFill>
                <a:schemeClr val="bg2"/>
              </a:solidFill>
            </a:endParaRPr>
          </a:p>
        </p:txBody>
      </p:sp>
    </p:spTree>
    <p:extLst>
      <p:ext uri="{BB962C8B-B14F-4D97-AF65-F5344CB8AC3E}">
        <p14:creationId xmlns:p14="http://schemas.microsoft.com/office/powerpoint/2010/main" val="1600302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title"/>
          </p:nvPr>
        </p:nvSpPr>
        <p:spPr>
          <a:xfrm>
            <a:off x="786875" y="462336"/>
            <a:ext cx="7711200" cy="65196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u="sng" dirty="0" smtClean="0">
                <a:solidFill>
                  <a:schemeClr val="bg2"/>
                </a:solidFill>
              </a:rPr>
              <a:t>Effects of Industrialization on Society (1/2)</a:t>
            </a:r>
            <a:endParaRPr b="0" u="sng" dirty="0">
              <a:solidFill>
                <a:schemeClr val="bg2"/>
              </a:solidFill>
            </a:endParaRPr>
          </a:p>
        </p:txBody>
      </p:sp>
      <p:sp>
        <p:nvSpPr>
          <p:cNvPr id="231" name="Google Shape;231;p27"/>
          <p:cNvSpPr txBox="1">
            <a:spLocks noGrp="1"/>
          </p:cNvSpPr>
          <p:nvPr>
            <p:ph type="body" idx="1"/>
          </p:nvPr>
        </p:nvSpPr>
        <p:spPr>
          <a:xfrm>
            <a:off x="786875" y="1304818"/>
            <a:ext cx="7329709" cy="3735631"/>
          </a:xfrm>
          <a:prstGeom prst="rect">
            <a:avLst/>
          </a:prstGeom>
        </p:spPr>
        <p:txBody>
          <a:bodyPr spcFirstLastPara="1" wrap="square" lIns="91425" tIns="91425" rIns="91425" bIns="91425" anchor="t" anchorCtr="0">
            <a:noAutofit/>
          </a:bodyPr>
          <a:lstStyle/>
          <a:p>
            <a:pPr marL="171450" indent="-171450" algn="just"/>
            <a:r>
              <a:rPr lang="en-US" sz="1400" dirty="0" smtClean="0">
                <a:solidFill>
                  <a:schemeClr val="bg2"/>
                </a:solidFill>
              </a:rPr>
              <a:t>With </a:t>
            </a:r>
            <a:r>
              <a:rPr lang="en-US" sz="1400" dirty="0">
                <a:solidFill>
                  <a:schemeClr val="bg2"/>
                </a:solidFill>
              </a:rPr>
              <a:t>industrialization, </a:t>
            </a:r>
            <a:r>
              <a:rPr lang="en-US" sz="1400" b="1" u="sng" dirty="0">
                <a:solidFill>
                  <a:schemeClr val="bg2"/>
                </a:solidFill>
              </a:rPr>
              <a:t>occupational specialization </a:t>
            </a:r>
            <a:r>
              <a:rPr lang="en-US" sz="1400" dirty="0">
                <a:solidFill>
                  <a:schemeClr val="bg2"/>
                </a:solidFill>
              </a:rPr>
              <a:t>became greater than ever. </a:t>
            </a:r>
            <a:endParaRPr lang="en-US" sz="1400" dirty="0" smtClean="0">
              <a:solidFill>
                <a:schemeClr val="bg2"/>
              </a:solidFill>
            </a:endParaRPr>
          </a:p>
          <a:p>
            <a:pPr marL="171450" indent="-171450" algn="just"/>
            <a:r>
              <a:rPr lang="en-US" sz="1400" dirty="0" smtClean="0">
                <a:solidFill>
                  <a:schemeClr val="bg2"/>
                </a:solidFill>
              </a:rPr>
              <a:t>Today</a:t>
            </a:r>
            <a:r>
              <a:rPr lang="en-US" sz="1400" dirty="0">
                <a:solidFill>
                  <a:schemeClr val="bg2"/>
                </a:solidFill>
              </a:rPr>
              <a:t>, the kind of work you do has a lot to do with your standard of living, so people now </a:t>
            </a:r>
            <a:r>
              <a:rPr lang="en-US" sz="1400" dirty="0" smtClean="0">
                <a:solidFill>
                  <a:schemeClr val="bg2"/>
                </a:solidFill>
              </a:rPr>
              <a:t>compare in terms </a:t>
            </a:r>
            <a:r>
              <a:rPr lang="en-US" sz="1400" dirty="0">
                <a:solidFill>
                  <a:schemeClr val="bg2"/>
                </a:solidFill>
              </a:rPr>
              <a:t>of their jobs rather than according to their family ties, as agrarian people do. </a:t>
            </a:r>
            <a:endParaRPr lang="en-US" sz="1400" dirty="0" smtClean="0">
              <a:solidFill>
                <a:schemeClr val="bg2"/>
              </a:solidFill>
            </a:endParaRPr>
          </a:p>
          <a:p>
            <a:pPr marL="171450" indent="-171450" algn="just"/>
            <a:r>
              <a:rPr lang="en-US" sz="1400" b="1" i="1" dirty="0" smtClean="0">
                <a:solidFill>
                  <a:schemeClr val="bg2"/>
                </a:solidFill>
              </a:rPr>
              <a:t>Rapid </a:t>
            </a:r>
            <a:r>
              <a:rPr lang="en-US" sz="1400" b="1" i="1" dirty="0">
                <a:solidFill>
                  <a:schemeClr val="bg2"/>
                </a:solidFill>
              </a:rPr>
              <a:t>change and people’s tendency to move from place to place also make social life more anonymous, increase cultural diversity, and promote subcultures and </a:t>
            </a:r>
            <a:r>
              <a:rPr lang="en-US" sz="1400" b="1" i="1" dirty="0" smtClean="0">
                <a:solidFill>
                  <a:schemeClr val="bg2"/>
                </a:solidFill>
              </a:rPr>
              <a:t>countercultures.</a:t>
            </a:r>
          </a:p>
          <a:p>
            <a:pPr marL="171450" indent="-171450" algn="just"/>
            <a:r>
              <a:rPr lang="en-US" sz="1400" dirty="0" smtClean="0">
                <a:solidFill>
                  <a:schemeClr val="bg2"/>
                </a:solidFill>
              </a:rPr>
              <a:t>Industrial </a:t>
            </a:r>
            <a:r>
              <a:rPr lang="en-US" sz="1400" dirty="0">
                <a:solidFill>
                  <a:schemeClr val="bg2"/>
                </a:solidFill>
              </a:rPr>
              <a:t>technology changes the family, too, reducing its traditional importance as the center of social life</a:t>
            </a:r>
            <a:r>
              <a:rPr lang="en-US" sz="1400" dirty="0" smtClean="0">
                <a:solidFill>
                  <a:schemeClr val="bg2"/>
                </a:solidFill>
              </a:rPr>
              <a:t>.</a:t>
            </a:r>
          </a:p>
          <a:p>
            <a:pPr marL="171450" indent="-171450" algn="just"/>
            <a:r>
              <a:rPr lang="en-US" sz="1400" dirty="0" smtClean="0">
                <a:solidFill>
                  <a:schemeClr val="bg2"/>
                </a:solidFill>
              </a:rPr>
              <a:t> </a:t>
            </a:r>
            <a:r>
              <a:rPr lang="en-US" sz="1400" b="1" i="1" dirty="0" smtClean="0">
                <a:solidFill>
                  <a:schemeClr val="bg2"/>
                </a:solidFill>
              </a:rPr>
              <a:t>Now the </a:t>
            </a:r>
            <a:r>
              <a:rPr lang="en-US" sz="1400" b="1" i="1" dirty="0">
                <a:solidFill>
                  <a:schemeClr val="bg2"/>
                </a:solidFill>
              </a:rPr>
              <a:t>family </a:t>
            </a:r>
            <a:r>
              <a:rPr lang="en-US" sz="1400" b="1" i="1" dirty="0" smtClean="0">
                <a:solidFill>
                  <a:schemeClr val="bg2"/>
                </a:solidFill>
              </a:rPr>
              <a:t>does not serve </a:t>
            </a:r>
            <a:r>
              <a:rPr lang="en-US" sz="1400" b="1" i="1" dirty="0">
                <a:solidFill>
                  <a:schemeClr val="bg2"/>
                </a:solidFill>
              </a:rPr>
              <a:t>as the main setting for work, learning, and religious worship. </a:t>
            </a:r>
            <a:endParaRPr lang="en-US" sz="1400" b="1" i="1" dirty="0" smtClean="0">
              <a:solidFill>
                <a:schemeClr val="bg2"/>
              </a:solidFill>
            </a:endParaRPr>
          </a:p>
          <a:p>
            <a:pPr marL="171450" indent="-171450" algn="just"/>
            <a:r>
              <a:rPr lang="en-US" sz="1400" dirty="0">
                <a:solidFill>
                  <a:schemeClr val="bg2"/>
                </a:solidFill>
              </a:rPr>
              <a:t>T</a:t>
            </a:r>
            <a:r>
              <a:rPr lang="en-US" sz="1400" dirty="0" smtClean="0">
                <a:solidFill>
                  <a:schemeClr val="bg2"/>
                </a:solidFill>
              </a:rPr>
              <a:t>echnological </a:t>
            </a:r>
            <a:r>
              <a:rPr lang="en-US" sz="1400" dirty="0">
                <a:solidFill>
                  <a:schemeClr val="bg2"/>
                </a:solidFill>
              </a:rPr>
              <a:t>change also plays a part in making families more diverse, with a greater share of single people, divorced people, single-parent families, and stepfamilies. </a:t>
            </a:r>
            <a:endParaRPr lang="en-US" sz="1400" dirty="0" smtClean="0">
              <a:solidFill>
                <a:schemeClr val="bg2"/>
              </a:solidFill>
            </a:endParaRPr>
          </a:p>
          <a:p>
            <a:pPr marL="171450" indent="-171450" algn="just">
              <a:spcBef>
                <a:spcPts val="1600"/>
              </a:spcBef>
              <a:spcAft>
                <a:spcPts val="1600"/>
              </a:spcAft>
            </a:pPr>
            <a:endParaRPr sz="1400" dirty="0">
              <a:solidFill>
                <a:schemeClr val="bg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78911"/>
            <a:ext cx="7633164" cy="551247"/>
          </a:xfrm>
        </p:spPr>
        <p:txBody>
          <a:bodyPr/>
          <a:lstStyle/>
          <a:p>
            <a:r>
              <a:rPr lang="en-GB" u="sng" dirty="0">
                <a:solidFill>
                  <a:schemeClr val="bg2"/>
                </a:solidFill>
              </a:rPr>
              <a:t>Effects of Industrialization on Society </a:t>
            </a:r>
            <a:r>
              <a:rPr lang="en-GB" u="sng" dirty="0" smtClean="0">
                <a:solidFill>
                  <a:schemeClr val="bg2"/>
                </a:solidFill>
              </a:rPr>
              <a:t>(2/2</a:t>
            </a:r>
            <a:r>
              <a:rPr lang="en-GB" u="sng" dirty="0">
                <a:solidFill>
                  <a:schemeClr val="bg2"/>
                </a:solidFill>
              </a:rPr>
              <a:t>)</a:t>
            </a:r>
            <a:endParaRPr lang="" dirty="0"/>
          </a:p>
        </p:txBody>
      </p:sp>
      <p:sp>
        <p:nvSpPr>
          <p:cNvPr id="3" name="Text Placeholder 2"/>
          <p:cNvSpPr>
            <a:spLocks noGrp="1"/>
          </p:cNvSpPr>
          <p:nvPr>
            <p:ph type="body" idx="1"/>
          </p:nvPr>
        </p:nvSpPr>
        <p:spPr>
          <a:xfrm>
            <a:off x="721225" y="1428108"/>
            <a:ext cx="7633164" cy="3215811"/>
          </a:xfrm>
        </p:spPr>
        <p:txBody>
          <a:bodyPr/>
          <a:lstStyle/>
          <a:p>
            <a:pPr marL="171450" indent="-171450" algn="just"/>
            <a:r>
              <a:rPr lang="en-US" sz="1400" b="1" i="1" dirty="0">
                <a:solidFill>
                  <a:schemeClr val="bg2"/>
                </a:solidFill>
              </a:rPr>
              <a:t>Perhaps the greatest effect of industrialization has been to raise living standards, which increased fivefold in the United States over the past century. </a:t>
            </a:r>
          </a:p>
          <a:p>
            <a:pPr marL="171450" indent="-171450" algn="just"/>
            <a:r>
              <a:rPr lang="en-US" sz="1400" dirty="0">
                <a:solidFill>
                  <a:schemeClr val="bg2"/>
                </a:solidFill>
              </a:rPr>
              <a:t>Although at first new technology only benefits the elite few, industrial technology is so productive that over time just about everyone’s income rises so that people live longer and more comfortable lives. </a:t>
            </a:r>
          </a:p>
          <a:p>
            <a:pPr marL="171450" indent="-171450" algn="just"/>
            <a:r>
              <a:rPr lang="en-US" sz="1400" dirty="0">
                <a:solidFill>
                  <a:schemeClr val="bg2"/>
                </a:solidFill>
              </a:rPr>
              <a:t>Even social inequality decreases slightly, </a:t>
            </a:r>
            <a:r>
              <a:rPr lang="en-US" sz="1400" dirty="0" smtClean="0">
                <a:solidFill>
                  <a:schemeClr val="bg2"/>
                </a:solidFill>
              </a:rPr>
              <a:t>because </a:t>
            </a:r>
            <a:r>
              <a:rPr lang="en-US" sz="1400" dirty="0">
                <a:solidFill>
                  <a:schemeClr val="bg2"/>
                </a:solidFill>
              </a:rPr>
              <a:t>industrial societies provide extended schooling and greater political rights for everyone. </a:t>
            </a:r>
          </a:p>
          <a:p>
            <a:pPr marL="171450" indent="-171450" algn="just"/>
            <a:r>
              <a:rPr lang="en-US" sz="1400" dirty="0">
                <a:solidFill>
                  <a:schemeClr val="bg2"/>
                </a:solidFill>
              </a:rPr>
              <a:t>Around the world, industrialization has had the effect of increasing the demand for a greater political voice, a pattern evident in South Korea, Taiwan, the People’s Republic of China, the nations of Eastern Europe and the former Soviet Union, and in 2011 in Egypt and other nations of the Middle East.</a:t>
            </a:r>
            <a:endParaRPr lang="en-US" sz="1400" dirty="0">
              <a:solidFill>
                <a:schemeClr val="bg2"/>
              </a:solidFill>
              <a:highlight>
                <a:srgbClr val="FFFFFF"/>
              </a:highlight>
              <a:latin typeface="Georgia"/>
              <a:ea typeface="Georgia"/>
              <a:cs typeface="Georgia"/>
              <a:sym typeface="Georgia"/>
            </a:endParaRPr>
          </a:p>
        </p:txBody>
      </p:sp>
    </p:spTree>
    <p:extLst>
      <p:ext uri="{BB962C8B-B14F-4D97-AF65-F5344CB8AC3E}">
        <p14:creationId xmlns:p14="http://schemas.microsoft.com/office/powerpoint/2010/main" val="37715574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0"/>
          <p:cNvSpPr txBox="1">
            <a:spLocks noGrp="1"/>
          </p:cNvSpPr>
          <p:nvPr>
            <p:ph type="title"/>
          </p:nvPr>
        </p:nvSpPr>
        <p:spPr>
          <a:xfrm>
            <a:off x="482884" y="506992"/>
            <a:ext cx="7934865" cy="535200"/>
          </a:xfrm>
          <a:prstGeom prst="rect">
            <a:avLst/>
          </a:prstGeom>
        </p:spPr>
        <p:txBody>
          <a:bodyPr spcFirstLastPara="1" wrap="square" lIns="91425" tIns="91425" rIns="91425" bIns="91425" anchor="t" anchorCtr="0">
            <a:noAutofit/>
          </a:bodyPr>
          <a:lstStyle/>
          <a:p>
            <a:pPr lvl="0"/>
            <a:r>
              <a:rPr lang="en-US" sz="2400" u="sng" dirty="0" smtClean="0"/>
              <a:t>Technology and Post-Industrialism Era</a:t>
            </a:r>
            <a:endParaRPr lang="en-GB" sz="2400" u="sng" dirty="0">
              <a:solidFill>
                <a:schemeClr val="bg2"/>
              </a:solidFill>
            </a:endParaRPr>
          </a:p>
        </p:txBody>
      </p:sp>
      <p:sp>
        <p:nvSpPr>
          <p:cNvPr id="247" name="Google Shape;247;p30"/>
          <p:cNvSpPr txBox="1"/>
          <p:nvPr/>
        </p:nvSpPr>
        <p:spPr>
          <a:xfrm>
            <a:off x="482884" y="1130157"/>
            <a:ext cx="7934865" cy="3941424"/>
          </a:xfrm>
          <a:prstGeom prst="rect">
            <a:avLst/>
          </a:prstGeom>
          <a:noFill/>
          <a:ln>
            <a:noFill/>
          </a:ln>
        </p:spPr>
        <p:txBody>
          <a:bodyPr spcFirstLastPara="1" wrap="square" lIns="91425" tIns="91425" rIns="91425" bIns="91425" anchor="t" anchorCtr="0">
            <a:noAutofit/>
          </a:bodyPr>
          <a:lstStyle/>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b="1" i="1" dirty="0" smtClean="0">
                <a:latin typeface="Lato" panose="020B0604020202020204" charset="0"/>
              </a:rPr>
              <a:t>A </a:t>
            </a:r>
            <a:r>
              <a:rPr lang="en-US" b="1" i="1" dirty="0">
                <a:latin typeface="Lato" panose="020B0604020202020204" charset="0"/>
              </a:rPr>
              <a:t>generation ago, the sociologist Daniel Bell (1973) coined the term </a:t>
            </a:r>
            <a:r>
              <a:rPr lang="en-US" b="1" i="1" dirty="0" smtClean="0">
                <a:latin typeface="Lato" panose="020B0604020202020204" charset="0"/>
              </a:rPr>
              <a:t>post-industrialism </a:t>
            </a:r>
            <a:r>
              <a:rPr lang="en-US" b="1" i="1" dirty="0">
                <a:latin typeface="Lato" panose="020B0604020202020204" charset="0"/>
              </a:rPr>
              <a:t>to refer to the production of information using computer technology. </a:t>
            </a:r>
            <a:endParaRPr lang="en-US" b="1" i="1" dirty="0" smtClean="0">
              <a:latin typeface="Lato" panose="020B0604020202020204" charset="0"/>
            </a:endParaRPr>
          </a:p>
          <a:p>
            <a:pPr marL="285750" lvl="0" indent="-285750" algn="just">
              <a:buFont typeface="Arial" panose="020B0604020202020204" pitchFamily="34" charset="0"/>
              <a:buChar char="•"/>
            </a:pPr>
            <a:endParaRPr lang="en-US" b="1" i="1" dirty="0" smtClean="0">
              <a:latin typeface="Lato" panose="020B0604020202020204" charset="0"/>
            </a:endParaRPr>
          </a:p>
          <a:p>
            <a:pPr marL="285750" lvl="0" indent="-285750" algn="just">
              <a:buFont typeface="Arial" panose="020B0604020202020204" pitchFamily="34" charset="0"/>
              <a:buChar char="•"/>
            </a:pPr>
            <a:r>
              <a:rPr lang="en-US" dirty="0" smtClean="0">
                <a:latin typeface="Lato" panose="020B0604020202020204" charset="0"/>
              </a:rPr>
              <a:t>Production </a:t>
            </a:r>
            <a:r>
              <a:rPr lang="en-US" dirty="0">
                <a:latin typeface="Lato" panose="020B0604020202020204" charset="0"/>
              </a:rPr>
              <a:t>in industrial societies centers on factories and machinery generating material goods; postindustrial production relies on computers and other electronic devices that create, process, store, and apply information.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b="1" i="1" dirty="0" smtClean="0">
                <a:latin typeface="Lato" panose="020B0604020202020204" charset="0"/>
              </a:rPr>
              <a:t>Just </a:t>
            </a:r>
            <a:r>
              <a:rPr lang="en-US" b="1" i="1" dirty="0">
                <a:latin typeface="Lato" panose="020B0604020202020204" charset="0"/>
              </a:rPr>
              <a:t>as people in industrial societies learn mechanical skills, people in </a:t>
            </a:r>
            <a:r>
              <a:rPr lang="en-US" b="1" i="1" dirty="0" smtClean="0">
                <a:latin typeface="Lato" panose="020B0604020202020204" charset="0"/>
              </a:rPr>
              <a:t>post-industrial </a:t>
            </a:r>
            <a:r>
              <a:rPr lang="en-US" b="1" i="1" dirty="0">
                <a:latin typeface="Lato" panose="020B0604020202020204" charset="0"/>
              </a:rPr>
              <a:t>societies such as ours develop information-based skills and carry out their work using computers and other forms of high-technology communication</a:t>
            </a:r>
            <a:r>
              <a:rPr lang="en-US" b="1" i="1" dirty="0" smtClean="0">
                <a:latin typeface="Lato" panose="020B0604020202020204" charset="0"/>
              </a:rPr>
              <a:t>.</a:t>
            </a:r>
          </a:p>
          <a:p>
            <a:pPr marL="285750" lvl="0" indent="-285750" algn="just">
              <a:buFont typeface="Arial" panose="020B0604020202020204" pitchFamily="34" charset="0"/>
              <a:buChar char="•"/>
            </a:pPr>
            <a:endParaRPr lang="en-US" b="1" i="1" dirty="0" smtClean="0">
              <a:latin typeface="Lato" panose="020B0604020202020204" charset="0"/>
            </a:endParaRPr>
          </a:p>
          <a:p>
            <a:pPr marL="285750" lvl="0" indent="-285750" algn="just">
              <a:buFont typeface="Arial" panose="020B0604020202020204" pitchFamily="34" charset="0"/>
              <a:buChar char="•"/>
            </a:pPr>
            <a:r>
              <a:rPr lang="en-US" dirty="0">
                <a:latin typeface="Lato" panose="020B0604020202020204" charset="0"/>
              </a:rPr>
              <a:t>The </a:t>
            </a:r>
            <a:r>
              <a:rPr lang="en-US" b="1" u="sng" dirty="0">
                <a:latin typeface="Lato" panose="020B0604020202020204" charset="0"/>
              </a:rPr>
              <a:t>Information Revolution</a:t>
            </a:r>
            <a:r>
              <a:rPr lang="en-US" dirty="0">
                <a:latin typeface="Lato" panose="020B0604020202020204" charset="0"/>
              </a:rPr>
              <a:t>, which is at the heart of postindustrial society, is most evident in rich nations, yet new information technology affects people in all </a:t>
            </a:r>
            <a:r>
              <a:rPr lang="en-US" dirty="0" smtClean="0">
                <a:latin typeface="Lato" panose="020B0604020202020204" charset="0"/>
              </a:rPr>
              <a:t>countries </a:t>
            </a:r>
            <a:r>
              <a:rPr lang="en-US" dirty="0">
                <a:latin typeface="Lato" panose="020B0604020202020204" charset="0"/>
              </a:rPr>
              <a:t>around the world.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b="1" i="1" dirty="0" smtClean="0">
                <a:latin typeface="Lato" panose="020B0604020202020204" charset="0"/>
              </a:rPr>
              <a:t>In </a:t>
            </a:r>
            <a:r>
              <a:rPr lang="en-US" b="1" i="1" dirty="0">
                <a:latin typeface="Lato" panose="020B0604020202020204" charset="0"/>
              </a:rPr>
              <a:t>this sense, the postindustrial society is at the heart of globalization</a:t>
            </a:r>
            <a:r>
              <a:rPr lang="en-US" b="1" i="1" dirty="0" smtClean="0">
                <a:latin typeface="Lato" panose="020B0604020202020204" charset="0"/>
              </a:rPr>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6724" y="558362"/>
            <a:ext cx="7791426" cy="535200"/>
          </a:xfrm>
        </p:spPr>
        <p:txBody>
          <a:bodyPr/>
          <a:lstStyle/>
          <a:p>
            <a:r>
              <a:rPr lang="en-US" dirty="0" smtClean="0"/>
              <a:t>Technology creating a Post-Industrial </a:t>
            </a:r>
            <a:r>
              <a:rPr lang="en-US" dirty="0"/>
              <a:t>economy</a:t>
            </a:r>
            <a:endParaRPr lang="" dirty="0"/>
          </a:p>
        </p:txBody>
      </p:sp>
      <p:sp>
        <p:nvSpPr>
          <p:cNvPr id="3" name="Text Placeholder 2"/>
          <p:cNvSpPr>
            <a:spLocks noGrp="1"/>
          </p:cNvSpPr>
          <p:nvPr>
            <p:ph type="body" idx="1"/>
          </p:nvPr>
        </p:nvSpPr>
        <p:spPr>
          <a:xfrm>
            <a:off x="678087" y="1411054"/>
            <a:ext cx="7688700" cy="3407525"/>
          </a:xfrm>
        </p:spPr>
        <p:txBody>
          <a:bodyPr/>
          <a:lstStyle/>
          <a:p>
            <a:pPr algn="just"/>
            <a:r>
              <a:rPr lang="en-US" sz="1400" dirty="0">
                <a:solidFill>
                  <a:schemeClr val="bg2"/>
                </a:solidFill>
              </a:rPr>
              <a:t>By about 1950, the nature of production was changing once again. </a:t>
            </a:r>
            <a:endParaRPr lang="en-US" sz="1400" dirty="0" smtClean="0">
              <a:solidFill>
                <a:schemeClr val="bg2"/>
              </a:solidFill>
            </a:endParaRPr>
          </a:p>
          <a:p>
            <a:pPr algn="just"/>
            <a:endParaRPr lang="en-US" sz="1400" dirty="0" smtClean="0">
              <a:solidFill>
                <a:schemeClr val="bg2"/>
              </a:solidFill>
            </a:endParaRPr>
          </a:p>
          <a:p>
            <a:pPr algn="just"/>
            <a:r>
              <a:rPr lang="en-US" sz="1400" b="1" i="1" dirty="0" smtClean="0">
                <a:solidFill>
                  <a:schemeClr val="bg2"/>
                </a:solidFill>
              </a:rPr>
              <a:t>The </a:t>
            </a:r>
            <a:r>
              <a:rPr lang="en-US" sz="1400" b="1" i="1" dirty="0">
                <a:solidFill>
                  <a:schemeClr val="bg2"/>
                </a:solidFill>
              </a:rPr>
              <a:t>United States was creating a postindustrial economy, a productive system based on service work and high technology. </a:t>
            </a:r>
            <a:endParaRPr lang="en-US" sz="1400" b="1" i="1" dirty="0" smtClean="0">
              <a:solidFill>
                <a:schemeClr val="bg2"/>
              </a:solidFill>
            </a:endParaRPr>
          </a:p>
          <a:p>
            <a:pPr algn="just"/>
            <a:endParaRPr lang="en-US" sz="1400" b="1" i="1" dirty="0" smtClean="0">
              <a:solidFill>
                <a:schemeClr val="bg2"/>
              </a:solidFill>
            </a:endParaRPr>
          </a:p>
          <a:p>
            <a:pPr algn="just"/>
            <a:r>
              <a:rPr lang="en-US" sz="1400" b="1" i="1" dirty="0" smtClean="0">
                <a:solidFill>
                  <a:schemeClr val="bg2"/>
                </a:solidFill>
              </a:rPr>
              <a:t>Automated </a:t>
            </a:r>
            <a:r>
              <a:rPr lang="en-US" sz="1400" b="1" i="1" dirty="0">
                <a:solidFill>
                  <a:schemeClr val="bg2"/>
                </a:solidFill>
              </a:rPr>
              <a:t>machinery (and later, robotics) reduced the role of human labor in factory production and expanded the ranks of clerical workers and managers. </a:t>
            </a:r>
            <a:endParaRPr lang="en-US" sz="1400" b="1" i="1" dirty="0" smtClean="0">
              <a:solidFill>
                <a:schemeClr val="bg2"/>
              </a:solidFill>
            </a:endParaRPr>
          </a:p>
          <a:p>
            <a:pPr algn="just"/>
            <a:endParaRPr lang="en-US" sz="1400" b="1" i="1" dirty="0" smtClean="0">
              <a:solidFill>
                <a:schemeClr val="bg2"/>
              </a:solidFill>
            </a:endParaRPr>
          </a:p>
          <a:p>
            <a:pPr algn="just"/>
            <a:r>
              <a:rPr lang="en-US" sz="1400" b="1" i="1" dirty="0" smtClean="0">
                <a:solidFill>
                  <a:schemeClr val="bg2"/>
                </a:solidFill>
              </a:rPr>
              <a:t>The </a:t>
            </a:r>
            <a:r>
              <a:rPr lang="en-US" sz="1400" b="1" i="1" dirty="0">
                <a:solidFill>
                  <a:schemeClr val="bg2"/>
                </a:solidFill>
              </a:rPr>
              <a:t>postindustrial era is marked by a shift from industrial work to service work</a:t>
            </a:r>
            <a:r>
              <a:rPr lang="en-US" sz="1400" b="1" i="1" dirty="0" smtClean="0">
                <a:solidFill>
                  <a:schemeClr val="bg2"/>
                </a:solidFill>
              </a:rPr>
              <a:t>.</a:t>
            </a:r>
          </a:p>
          <a:p>
            <a:pPr algn="just"/>
            <a:endParaRPr lang="en-US" sz="1400" b="1" i="1" dirty="0" smtClean="0">
              <a:solidFill>
                <a:schemeClr val="bg2"/>
              </a:solidFill>
            </a:endParaRPr>
          </a:p>
          <a:p>
            <a:pPr algn="just"/>
            <a:r>
              <a:rPr lang="en-US" sz="1400" dirty="0">
                <a:solidFill>
                  <a:schemeClr val="bg2"/>
                </a:solidFill>
              </a:rPr>
              <a:t>New information technology is drawing people around the world closer together and creating a global economy</a:t>
            </a:r>
            <a:r>
              <a:rPr lang="en-US" sz="1400" dirty="0" smtClean="0">
                <a:solidFill>
                  <a:schemeClr val="bg2"/>
                </a:solidFill>
              </a:rPr>
              <a:t>, economic </a:t>
            </a:r>
            <a:r>
              <a:rPr lang="en-US" sz="1400" dirty="0">
                <a:solidFill>
                  <a:schemeClr val="bg2"/>
                </a:solidFill>
              </a:rPr>
              <a:t>activity that crosses national borders. </a:t>
            </a:r>
            <a:endParaRPr lang="en-US" sz="1400" dirty="0" smtClean="0">
              <a:solidFill>
                <a:schemeClr val="bg2"/>
              </a:solidFill>
            </a:endParaRPr>
          </a:p>
        </p:txBody>
      </p:sp>
    </p:spTree>
    <p:extLst>
      <p:ext uri="{BB962C8B-B14F-4D97-AF65-F5344CB8AC3E}">
        <p14:creationId xmlns:p14="http://schemas.microsoft.com/office/powerpoint/2010/main" val="2662870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75700"/>
            <a:ext cx="7688700" cy="535200"/>
          </a:xfrm>
        </p:spPr>
        <p:txBody>
          <a:bodyPr/>
          <a:lstStyle/>
          <a:p>
            <a:r>
              <a:rPr lang="" dirty="0" smtClean="0">
                <a:solidFill>
                  <a:schemeClr val="bg2"/>
                </a:solidFill>
              </a:rPr>
              <a:t>Technology and its role in Production</a:t>
            </a:r>
            <a:endParaRPr lang="" dirty="0">
              <a:solidFill>
                <a:schemeClr val="bg2"/>
              </a:solidFill>
            </a:endParaRPr>
          </a:p>
        </p:txBody>
      </p:sp>
      <p:sp>
        <p:nvSpPr>
          <p:cNvPr id="3" name="Text Placeholder 2"/>
          <p:cNvSpPr>
            <a:spLocks noGrp="1"/>
          </p:cNvSpPr>
          <p:nvPr>
            <p:ph type="body" idx="1"/>
          </p:nvPr>
        </p:nvSpPr>
        <p:spPr>
          <a:xfrm>
            <a:off x="729450" y="1343024"/>
            <a:ext cx="7688700" cy="3495675"/>
          </a:xfrm>
        </p:spPr>
        <p:txBody>
          <a:bodyPr/>
          <a:lstStyle/>
          <a:p>
            <a:pPr algn="just"/>
            <a:r>
              <a:rPr lang="en-US" sz="1400" b="1" i="1" dirty="0">
                <a:solidFill>
                  <a:schemeClr val="bg2"/>
                </a:solidFill>
              </a:rPr>
              <a:t>Production in rich nations is capital-intensive; it is based on factories, big machinery, and advanced technology. </a:t>
            </a:r>
            <a:endParaRPr lang="en-US" sz="1400" b="1" i="1" dirty="0" smtClean="0">
              <a:solidFill>
                <a:schemeClr val="bg2"/>
              </a:solidFill>
            </a:endParaRPr>
          </a:p>
          <a:p>
            <a:pPr algn="just"/>
            <a:endParaRPr lang="en-US" sz="1400" b="1" i="1" dirty="0" smtClean="0">
              <a:solidFill>
                <a:schemeClr val="bg2"/>
              </a:solidFill>
            </a:endParaRPr>
          </a:p>
          <a:p>
            <a:pPr algn="just"/>
            <a:r>
              <a:rPr lang="en-US" sz="1400" dirty="0" smtClean="0">
                <a:solidFill>
                  <a:schemeClr val="bg2"/>
                </a:solidFill>
              </a:rPr>
              <a:t>Most </a:t>
            </a:r>
            <a:r>
              <a:rPr lang="en-US" sz="1400" dirty="0">
                <a:solidFill>
                  <a:schemeClr val="bg2"/>
                </a:solidFill>
              </a:rPr>
              <a:t>of the largest corporations that design and market computers, as well as most computer users, are located in high-income countries. </a:t>
            </a:r>
            <a:endParaRPr lang="en-US" sz="1400" dirty="0" smtClean="0">
              <a:solidFill>
                <a:schemeClr val="bg2"/>
              </a:solidFill>
            </a:endParaRPr>
          </a:p>
          <a:p>
            <a:pPr algn="just"/>
            <a:endParaRPr lang="en-US" sz="1400" dirty="0" smtClean="0">
              <a:solidFill>
                <a:schemeClr val="bg2"/>
              </a:solidFill>
            </a:endParaRPr>
          </a:p>
          <a:p>
            <a:pPr algn="just"/>
            <a:r>
              <a:rPr lang="en-US" sz="1400" dirty="0" smtClean="0">
                <a:solidFill>
                  <a:schemeClr val="bg2"/>
                </a:solidFill>
              </a:rPr>
              <a:t>High-income </a:t>
            </a:r>
            <a:r>
              <a:rPr lang="en-US" sz="1400" dirty="0">
                <a:solidFill>
                  <a:schemeClr val="bg2"/>
                </a:solidFill>
              </a:rPr>
              <a:t>countries control the world’s financial markets, so daily events in the financial exchanges of New York, London, and Tokyo affect people throughout the world. </a:t>
            </a:r>
            <a:endParaRPr lang="en-US" sz="1400" dirty="0" smtClean="0">
              <a:solidFill>
                <a:schemeClr val="bg2"/>
              </a:solidFill>
            </a:endParaRPr>
          </a:p>
          <a:p>
            <a:pPr algn="just"/>
            <a:endParaRPr lang="en-US" sz="1400" dirty="0" smtClean="0">
              <a:solidFill>
                <a:schemeClr val="bg2"/>
              </a:solidFill>
            </a:endParaRPr>
          </a:p>
          <a:p>
            <a:pPr algn="just"/>
            <a:r>
              <a:rPr lang="en-US" sz="1400" b="1" i="1" dirty="0" smtClean="0">
                <a:solidFill>
                  <a:schemeClr val="bg2"/>
                </a:solidFill>
              </a:rPr>
              <a:t>In </a:t>
            </a:r>
            <a:r>
              <a:rPr lang="en-US" sz="1400" b="1" i="1" dirty="0">
                <a:solidFill>
                  <a:schemeClr val="bg2"/>
                </a:solidFill>
              </a:rPr>
              <a:t>short, rich nations are very productive because of their advanced technology and because they control the global </a:t>
            </a:r>
            <a:r>
              <a:rPr lang="en-US" sz="1400" b="1" i="1" dirty="0" smtClean="0">
                <a:solidFill>
                  <a:schemeClr val="bg2"/>
                </a:solidFill>
              </a:rPr>
              <a:t>economy.</a:t>
            </a:r>
            <a:endParaRPr lang="" sz="1400" b="1" i="1" dirty="0">
              <a:solidFill>
                <a:schemeClr val="bg2"/>
              </a:solidFill>
            </a:endParaRPr>
          </a:p>
        </p:txBody>
      </p:sp>
    </p:spTree>
    <p:extLst>
      <p:ext uri="{BB962C8B-B14F-4D97-AF65-F5344CB8AC3E}">
        <p14:creationId xmlns:p14="http://schemas.microsoft.com/office/powerpoint/2010/main" val="2283288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3"/>
          <p:cNvSpPr txBox="1">
            <a:spLocks noGrp="1"/>
          </p:cNvSpPr>
          <p:nvPr>
            <p:ph type="title"/>
          </p:nvPr>
        </p:nvSpPr>
        <p:spPr>
          <a:xfrm>
            <a:off x="359595" y="499579"/>
            <a:ext cx="8498179" cy="59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u="sng" dirty="0" smtClean="0">
                <a:solidFill>
                  <a:schemeClr val="bg2"/>
                </a:solidFill>
                <a:latin typeface="Lato"/>
                <a:ea typeface="Lato"/>
                <a:cs typeface="Lato"/>
                <a:sym typeface="Lato"/>
              </a:rPr>
              <a:t>Impact of Technology on different spheres of life:-</a:t>
            </a:r>
            <a:endParaRPr sz="3800" u="sng" dirty="0">
              <a:solidFill>
                <a:schemeClr val="bg2"/>
              </a:solidFill>
            </a:endParaRPr>
          </a:p>
        </p:txBody>
      </p:sp>
      <p:sp>
        <p:nvSpPr>
          <p:cNvPr id="265" name="Google Shape;265;p33"/>
          <p:cNvSpPr txBox="1">
            <a:spLocks noGrp="1"/>
          </p:cNvSpPr>
          <p:nvPr>
            <p:ph type="body" idx="1"/>
          </p:nvPr>
        </p:nvSpPr>
        <p:spPr>
          <a:xfrm>
            <a:off x="359595" y="1095679"/>
            <a:ext cx="8219326" cy="3918110"/>
          </a:xfrm>
          <a:prstGeom prst="rect">
            <a:avLst/>
          </a:prstGeom>
        </p:spPr>
        <p:txBody>
          <a:bodyPr spcFirstLastPara="1" wrap="square" lIns="91425" tIns="91425" rIns="91425" bIns="91425" anchor="t" anchorCtr="0">
            <a:noAutofit/>
          </a:bodyPr>
          <a:lstStyle/>
          <a:p>
            <a:pPr marL="171450" indent="0" algn="just">
              <a:lnSpc>
                <a:spcPct val="100000"/>
              </a:lnSpc>
              <a:buNone/>
            </a:pPr>
            <a:endParaRPr lang="en-US" sz="1400" dirty="0">
              <a:solidFill>
                <a:schemeClr val="bg2"/>
              </a:solidFill>
            </a:endParaRPr>
          </a:p>
          <a:p>
            <a:pPr indent="-285750" algn="just">
              <a:lnSpc>
                <a:spcPct val="100000"/>
              </a:lnSpc>
            </a:pPr>
            <a:r>
              <a:rPr lang="en-US" sz="1400" dirty="0" smtClean="0">
                <a:solidFill>
                  <a:schemeClr val="bg2"/>
                </a:solidFill>
              </a:rPr>
              <a:t>The </a:t>
            </a:r>
            <a:r>
              <a:rPr lang="en-US" sz="1400" b="1" u="sng" dirty="0">
                <a:solidFill>
                  <a:schemeClr val="bg2"/>
                </a:solidFill>
              </a:rPr>
              <a:t>mass media </a:t>
            </a:r>
            <a:r>
              <a:rPr lang="en-US" sz="1400" dirty="0">
                <a:solidFill>
                  <a:schemeClr val="bg2"/>
                </a:solidFill>
              </a:rPr>
              <a:t>are the means for delivering impersonal communications to a vast audience. The term media (plural of medium) comes from the Latin word for “middle,” suggesting that media connect people</a:t>
            </a:r>
            <a:r>
              <a:rPr lang="en-US" sz="1400" dirty="0" smtClean="0">
                <a:solidFill>
                  <a:schemeClr val="bg2"/>
                </a:solidFill>
              </a:rPr>
              <a:t>. </a:t>
            </a:r>
            <a:r>
              <a:rPr lang="en-US" sz="1400" b="1" i="1" dirty="0" smtClean="0">
                <a:solidFill>
                  <a:schemeClr val="bg2"/>
                </a:solidFill>
              </a:rPr>
              <a:t>Mass </a:t>
            </a:r>
            <a:r>
              <a:rPr lang="en-US" sz="1400" b="1" i="1" dirty="0">
                <a:solidFill>
                  <a:schemeClr val="bg2"/>
                </a:solidFill>
              </a:rPr>
              <a:t>media arise as communications technology (first newspapers and then radio, television, films, and the Internet) spreads information on a massive scale</a:t>
            </a:r>
            <a:r>
              <a:rPr lang="en-US" sz="1400" b="1" i="1" dirty="0" smtClean="0">
                <a:solidFill>
                  <a:schemeClr val="bg2"/>
                </a:solidFill>
              </a:rPr>
              <a:t>.</a:t>
            </a:r>
          </a:p>
          <a:p>
            <a:pPr marL="285750" indent="-285750" algn="just">
              <a:lnSpc>
                <a:spcPct val="100000"/>
              </a:lnSpc>
              <a:spcAft>
                <a:spcPts val="1600"/>
              </a:spcAft>
            </a:pPr>
            <a:endParaRPr lang="en-US" sz="1400" b="1" i="1" dirty="0" smtClean="0">
              <a:solidFill>
                <a:schemeClr val="bg2"/>
              </a:solidFill>
            </a:endParaRPr>
          </a:p>
          <a:p>
            <a:pPr marL="285750" indent="-285750" algn="just">
              <a:lnSpc>
                <a:spcPct val="100000"/>
              </a:lnSpc>
              <a:spcAft>
                <a:spcPts val="1600"/>
              </a:spcAft>
            </a:pPr>
            <a:r>
              <a:rPr lang="en-US" sz="1400" b="1" i="1" u="sng" dirty="0" smtClean="0">
                <a:solidFill>
                  <a:schemeClr val="bg2"/>
                </a:solidFill>
              </a:rPr>
              <a:t>Modern </a:t>
            </a:r>
            <a:r>
              <a:rPr lang="en-US" sz="1400" b="1" i="1" u="sng" dirty="0">
                <a:solidFill>
                  <a:schemeClr val="bg2"/>
                </a:solidFill>
              </a:rPr>
              <a:t>organizations </a:t>
            </a:r>
            <a:r>
              <a:rPr lang="en-US" sz="1400" b="1" i="1" dirty="0">
                <a:solidFill>
                  <a:schemeClr val="bg2"/>
                </a:solidFill>
              </a:rPr>
              <a:t>are shaped by technology, including copiers, fax machines, telephones, and computers.</a:t>
            </a:r>
            <a:r>
              <a:rPr lang="en-US" sz="1400" dirty="0">
                <a:solidFill>
                  <a:schemeClr val="bg2"/>
                </a:solidFill>
              </a:rPr>
              <a:t> </a:t>
            </a:r>
            <a:r>
              <a:rPr lang="en-US" sz="1400" dirty="0" smtClean="0">
                <a:solidFill>
                  <a:schemeClr val="bg2"/>
                </a:solidFill>
              </a:rPr>
              <a:t>This </a:t>
            </a:r>
            <a:r>
              <a:rPr lang="en-US" sz="1400" dirty="0">
                <a:solidFill>
                  <a:schemeClr val="bg2"/>
                </a:solidFill>
              </a:rPr>
              <a:t>technology gives employees access to more information and more people than ever before. At the same time, modern technology allows managers to monitor worker activities much more closely than in the past (</a:t>
            </a:r>
            <a:r>
              <a:rPr lang="en-US" sz="1400" dirty="0" err="1">
                <a:solidFill>
                  <a:schemeClr val="bg2"/>
                </a:solidFill>
              </a:rPr>
              <a:t>Markoff</a:t>
            </a:r>
            <a:r>
              <a:rPr lang="en-US" sz="1400" dirty="0">
                <a:solidFill>
                  <a:schemeClr val="bg2"/>
                </a:solidFill>
              </a:rPr>
              <a:t>, 1991).</a:t>
            </a:r>
            <a:endParaRPr lang="en-US" sz="1400" dirty="0" smtClean="0">
              <a:solidFill>
                <a:schemeClr val="bg2"/>
              </a:solidFill>
            </a:endParaRPr>
          </a:p>
          <a:p>
            <a:pPr marL="285750" indent="-285750" algn="just">
              <a:lnSpc>
                <a:spcPct val="100000"/>
              </a:lnSpc>
              <a:spcAft>
                <a:spcPts val="1600"/>
              </a:spcAft>
            </a:pPr>
            <a:r>
              <a:rPr lang="en-US" sz="1400" b="1" i="1" dirty="0">
                <a:solidFill>
                  <a:schemeClr val="bg2"/>
                </a:solidFill>
              </a:rPr>
              <a:t>New technology also played a part in the </a:t>
            </a:r>
            <a:r>
              <a:rPr lang="en-US" sz="1400" b="1" i="1" u="sng" dirty="0">
                <a:solidFill>
                  <a:schemeClr val="bg2"/>
                </a:solidFill>
              </a:rPr>
              <a:t>sexual revolution</a:t>
            </a:r>
            <a:r>
              <a:rPr lang="en-US" sz="1400" dirty="0">
                <a:solidFill>
                  <a:schemeClr val="bg2"/>
                </a:solidFill>
              </a:rPr>
              <a:t>. </a:t>
            </a:r>
            <a:r>
              <a:rPr lang="en-US" sz="1400" dirty="0" smtClean="0">
                <a:solidFill>
                  <a:schemeClr val="bg2"/>
                </a:solidFill>
              </a:rPr>
              <a:t>The </a:t>
            </a:r>
            <a:r>
              <a:rPr lang="en-US" sz="1400" dirty="0">
                <a:solidFill>
                  <a:schemeClr val="bg2"/>
                </a:solidFill>
              </a:rPr>
              <a:t>birth control pill, introduced in 1960, not only prevented pregnancy but also made “protected” sex more convenient. Unlike a condom or a diaphragm, which must be applied at the time of intercourse, the pill could be taken like a daily vitamin supplement. Now women as well as men could engage in sex spontaneously without any special preparation.</a:t>
            </a:r>
            <a:endParaRPr sz="1400" dirty="0">
              <a:solidFill>
                <a:schemeClr val="bg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78911"/>
            <a:ext cx="7688700" cy="535200"/>
          </a:xfrm>
        </p:spPr>
        <p:txBody>
          <a:bodyPr/>
          <a:lstStyle/>
          <a:p>
            <a:r>
              <a:rPr lang="en-US" dirty="0" smtClean="0">
                <a:solidFill>
                  <a:schemeClr val="bg2"/>
                </a:solidFill>
              </a:rPr>
              <a:t>Technology creating Workplace issues</a:t>
            </a:r>
            <a:endParaRPr lang="" dirty="0">
              <a:solidFill>
                <a:schemeClr val="bg2"/>
              </a:solidFill>
            </a:endParaRPr>
          </a:p>
        </p:txBody>
      </p:sp>
      <p:sp>
        <p:nvSpPr>
          <p:cNvPr id="3" name="Text Placeholder 2"/>
          <p:cNvSpPr>
            <a:spLocks noGrp="1"/>
          </p:cNvSpPr>
          <p:nvPr>
            <p:ph type="body" idx="1"/>
          </p:nvPr>
        </p:nvSpPr>
        <p:spPr>
          <a:xfrm>
            <a:off x="729450" y="1469204"/>
            <a:ext cx="7688700" cy="2870771"/>
          </a:xfrm>
        </p:spPr>
        <p:txBody>
          <a:bodyPr/>
          <a:lstStyle/>
          <a:p>
            <a:pPr marL="146050" indent="0" algn="just">
              <a:buNone/>
            </a:pPr>
            <a:r>
              <a:rPr lang="en-US" sz="1400" dirty="0">
                <a:solidFill>
                  <a:schemeClr val="bg2"/>
                </a:solidFill>
              </a:rPr>
              <a:t>Another workplace issue is the increasing role of computers and other information technology. </a:t>
            </a:r>
            <a:endParaRPr lang="en-US" sz="1400" dirty="0" smtClean="0">
              <a:solidFill>
                <a:schemeClr val="bg2"/>
              </a:solidFill>
            </a:endParaRPr>
          </a:p>
          <a:p>
            <a:pPr marL="146050" indent="0" algn="just">
              <a:buNone/>
            </a:pPr>
            <a:endParaRPr lang="en-US" sz="1400" dirty="0">
              <a:solidFill>
                <a:schemeClr val="bg2"/>
              </a:solidFill>
            </a:endParaRPr>
          </a:p>
          <a:p>
            <a:pPr marL="146050" indent="0" algn="just">
              <a:buNone/>
            </a:pPr>
            <a:r>
              <a:rPr lang="en-US" sz="1400" dirty="0" smtClean="0">
                <a:solidFill>
                  <a:schemeClr val="bg2"/>
                </a:solidFill>
              </a:rPr>
              <a:t>The </a:t>
            </a:r>
            <a:r>
              <a:rPr lang="en-US" sz="1400" dirty="0">
                <a:solidFill>
                  <a:schemeClr val="bg2"/>
                </a:solidFill>
              </a:rPr>
              <a:t>Information Revolution is changing what people do in a number of ways </a:t>
            </a:r>
            <a:r>
              <a:rPr lang="en-US" sz="1400" dirty="0" smtClean="0">
                <a:solidFill>
                  <a:schemeClr val="bg2"/>
                </a:solidFill>
              </a:rPr>
              <a:t>: </a:t>
            </a:r>
          </a:p>
          <a:p>
            <a:pPr marL="146050" indent="0" algn="just">
              <a:buNone/>
            </a:pPr>
            <a:endParaRPr lang="en-US" sz="1400" dirty="0" smtClean="0">
              <a:solidFill>
                <a:schemeClr val="bg2"/>
              </a:solidFill>
            </a:endParaRPr>
          </a:p>
          <a:p>
            <a:pPr marL="146050" indent="0" algn="just">
              <a:buNone/>
            </a:pPr>
            <a:r>
              <a:rPr lang="en-US" sz="1400" b="1" dirty="0" smtClean="0">
                <a:solidFill>
                  <a:schemeClr val="bg2"/>
                </a:solidFill>
              </a:rPr>
              <a:t>1</a:t>
            </a:r>
            <a:r>
              <a:rPr lang="en-US" sz="1400" b="1" dirty="0">
                <a:solidFill>
                  <a:schemeClr val="bg2"/>
                </a:solidFill>
              </a:rPr>
              <a:t>. Computers are deskilling labor. </a:t>
            </a:r>
            <a:endParaRPr lang="en-US" sz="1400" b="1" dirty="0" smtClean="0">
              <a:solidFill>
                <a:schemeClr val="bg2"/>
              </a:solidFill>
            </a:endParaRPr>
          </a:p>
          <a:p>
            <a:pPr marL="146050" indent="0" algn="just">
              <a:buNone/>
            </a:pPr>
            <a:r>
              <a:rPr lang="en-US" sz="1400" b="1" dirty="0" smtClean="0">
                <a:solidFill>
                  <a:schemeClr val="bg2"/>
                </a:solidFill>
              </a:rPr>
              <a:t>2</a:t>
            </a:r>
            <a:r>
              <a:rPr lang="en-US" sz="1400" b="1" dirty="0">
                <a:solidFill>
                  <a:schemeClr val="bg2"/>
                </a:solidFill>
              </a:rPr>
              <a:t>. Computers are making work more abstract. </a:t>
            </a:r>
            <a:endParaRPr lang="en-US" sz="1400" b="1" dirty="0" smtClean="0">
              <a:solidFill>
                <a:schemeClr val="bg2"/>
              </a:solidFill>
            </a:endParaRPr>
          </a:p>
          <a:p>
            <a:pPr marL="146050" indent="0" algn="just">
              <a:buNone/>
            </a:pPr>
            <a:r>
              <a:rPr lang="en-US" sz="1400" b="1" dirty="0" smtClean="0">
                <a:solidFill>
                  <a:schemeClr val="bg2"/>
                </a:solidFill>
              </a:rPr>
              <a:t>3</a:t>
            </a:r>
            <a:r>
              <a:rPr lang="en-US" sz="1400" b="1" dirty="0">
                <a:solidFill>
                  <a:schemeClr val="bg2"/>
                </a:solidFill>
              </a:rPr>
              <a:t>. Computers limit workplace interaction. </a:t>
            </a:r>
            <a:endParaRPr lang="en-US" sz="1400" b="1" dirty="0" smtClean="0">
              <a:solidFill>
                <a:schemeClr val="bg2"/>
              </a:solidFill>
            </a:endParaRPr>
          </a:p>
          <a:p>
            <a:pPr marL="146050" indent="0" algn="just">
              <a:buNone/>
            </a:pPr>
            <a:r>
              <a:rPr lang="en-US" sz="1400" b="1" dirty="0" smtClean="0">
                <a:solidFill>
                  <a:schemeClr val="bg2"/>
                </a:solidFill>
              </a:rPr>
              <a:t>4</a:t>
            </a:r>
            <a:r>
              <a:rPr lang="en-US" sz="1400" b="1" dirty="0">
                <a:solidFill>
                  <a:schemeClr val="bg2"/>
                </a:solidFill>
              </a:rPr>
              <a:t>. Computers increase employers’ control of workers. </a:t>
            </a:r>
            <a:endParaRPr lang="en-US" sz="1400" b="1" dirty="0" smtClean="0">
              <a:solidFill>
                <a:schemeClr val="bg2"/>
              </a:solidFill>
            </a:endParaRPr>
          </a:p>
          <a:p>
            <a:pPr marL="146050" indent="0" algn="just">
              <a:buNone/>
            </a:pPr>
            <a:r>
              <a:rPr lang="en-US" sz="1400" b="1" dirty="0" smtClean="0">
                <a:solidFill>
                  <a:schemeClr val="bg2"/>
                </a:solidFill>
              </a:rPr>
              <a:t>5</a:t>
            </a:r>
            <a:r>
              <a:rPr lang="en-US" sz="1400" b="1" dirty="0">
                <a:solidFill>
                  <a:schemeClr val="bg2"/>
                </a:solidFill>
              </a:rPr>
              <a:t>. Computers allow companies to relocate work. </a:t>
            </a:r>
            <a:endParaRPr lang="" sz="1400" b="1" dirty="0">
              <a:solidFill>
                <a:schemeClr val="bg2"/>
              </a:solidFill>
            </a:endParaRPr>
          </a:p>
        </p:txBody>
      </p:sp>
    </p:spTree>
    <p:extLst>
      <p:ext uri="{BB962C8B-B14F-4D97-AF65-F5344CB8AC3E}">
        <p14:creationId xmlns:p14="http://schemas.microsoft.com/office/powerpoint/2010/main" val="3271366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441789" y="583850"/>
            <a:ext cx="7976361" cy="5352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1600"/>
              </a:spcAft>
              <a:buNone/>
            </a:pPr>
            <a:r>
              <a:rPr lang="en-GB" sz="2500" dirty="0" smtClean="0">
                <a:latin typeface="Lato"/>
                <a:ea typeface="Lato"/>
                <a:cs typeface="Lato"/>
                <a:sym typeface="Lato"/>
              </a:rPr>
              <a:t>Sociology of Science and Technology</a:t>
            </a:r>
            <a:endParaRPr sz="3800" dirty="0"/>
          </a:p>
        </p:txBody>
      </p:sp>
      <p:sp>
        <p:nvSpPr>
          <p:cNvPr id="183" name="Google Shape;183;p19"/>
          <p:cNvSpPr txBox="1">
            <a:spLocks noGrp="1"/>
          </p:cNvSpPr>
          <p:nvPr>
            <p:ph type="body" idx="1"/>
          </p:nvPr>
        </p:nvSpPr>
        <p:spPr>
          <a:xfrm>
            <a:off x="441789" y="1356189"/>
            <a:ext cx="8106310" cy="3154938"/>
          </a:xfrm>
          <a:prstGeom prst="rect">
            <a:avLst/>
          </a:prstGeom>
        </p:spPr>
        <p:txBody>
          <a:bodyPr spcFirstLastPara="1" wrap="square" lIns="91425" tIns="91425" rIns="91425" bIns="91425" anchor="t" anchorCtr="0">
            <a:noAutofit/>
          </a:bodyPr>
          <a:lstStyle/>
          <a:p>
            <a:pPr marL="0" lvl="0" indent="0" algn="just">
              <a:buNone/>
            </a:pPr>
            <a:r>
              <a:rPr lang="en-US" sz="1400" dirty="0" smtClean="0">
                <a:solidFill>
                  <a:schemeClr val="bg2"/>
                </a:solidFill>
              </a:rPr>
              <a:t>Scientific progress and technological advancement has significantly impacted daily lives of people across the globe. Therefore in Sociology we study the impacts of these to understand our societies in a better way. Some of the major impacts include:-</a:t>
            </a:r>
          </a:p>
          <a:p>
            <a:pPr marL="0" lvl="0" indent="0" algn="just">
              <a:buNone/>
            </a:pPr>
            <a:endParaRPr lang="en-US" sz="1400" dirty="0">
              <a:solidFill>
                <a:schemeClr val="bg2"/>
              </a:solidFill>
            </a:endParaRPr>
          </a:p>
          <a:p>
            <a:pPr marL="171450" indent="-171450" algn="just"/>
            <a:r>
              <a:rPr lang="en-US" sz="1400" b="1" i="1" dirty="0" smtClean="0">
                <a:solidFill>
                  <a:schemeClr val="bg2"/>
                </a:solidFill>
              </a:rPr>
              <a:t>As </a:t>
            </a:r>
            <a:r>
              <a:rPr lang="en-US" sz="1400" b="1" i="1" dirty="0">
                <a:solidFill>
                  <a:schemeClr val="bg2"/>
                </a:solidFill>
              </a:rPr>
              <a:t>new information technology draws even the </a:t>
            </a:r>
            <a:r>
              <a:rPr lang="en-US" sz="1400" b="1" i="1" dirty="0" smtClean="0">
                <a:solidFill>
                  <a:schemeClr val="bg2"/>
                </a:solidFill>
              </a:rPr>
              <a:t>farthest </a:t>
            </a:r>
            <a:r>
              <a:rPr lang="en-US" sz="1400" b="1" i="1" dirty="0">
                <a:solidFill>
                  <a:schemeClr val="bg2"/>
                </a:solidFill>
              </a:rPr>
              <a:t>reaches of the planet closer together, many </a:t>
            </a:r>
            <a:r>
              <a:rPr lang="en-US" sz="1400" b="1" i="1" dirty="0" smtClean="0">
                <a:solidFill>
                  <a:schemeClr val="bg2"/>
                </a:solidFill>
              </a:rPr>
              <a:t>academic </a:t>
            </a:r>
            <a:r>
              <a:rPr lang="en-US" sz="1400" b="1" i="1" dirty="0">
                <a:solidFill>
                  <a:schemeClr val="bg2"/>
                </a:solidFill>
              </a:rPr>
              <a:t>disciplines are taking a global </a:t>
            </a:r>
            <a:r>
              <a:rPr lang="en-US" sz="1400" b="1" i="1" dirty="0" smtClean="0">
                <a:solidFill>
                  <a:schemeClr val="bg2"/>
                </a:solidFill>
              </a:rPr>
              <a:t>perspective.</a:t>
            </a:r>
          </a:p>
          <a:p>
            <a:pPr marL="171450" indent="-171450" algn="just"/>
            <a:r>
              <a:rPr lang="en-US" sz="1400" b="1" i="1" dirty="0" smtClean="0">
                <a:solidFill>
                  <a:schemeClr val="bg2"/>
                </a:solidFill>
              </a:rPr>
              <a:t>Electronic </a:t>
            </a:r>
            <a:r>
              <a:rPr lang="en-US" sz="1400" b="1" i="1" dirty="0" smtClean="0">
                <a:solidFill>
                  <a:schemeClr val="bg2"/>
                </a:solidFill>
              </a:rPr>
              <a:t>technology </a:t>
            </a:r>
            <a:r>
              <a:rPr lang="en-US" sz="1400" b="1" i="1" dirty="0">
                <a:solidFill>
                  <a:schemeClr val="bg2"/>
                </a:solidFill>
              </a:rPr>
              <a:t>now transmits sounds, pictures, and written documents around the globe in seconds. </a:t>
            </a:r>
            <a:endParaRPr lang="en-US" sz="1400" b="1" i="1" dirty="0" smtClean="0">
              <a:solidFill>
                <a:schemeClr val="bg2"/>
              </a:solidFill>
            </a:endParaRPr>
          </a:p>
          <a:p>
            <a:pPr marL="171450" indent="-171450" algn="just"/>
            <a:r>
              <a:rPr lang="en-US" sz="1400" b="1" i="1" dirty="0" smtClean="0">
                <a:solidFill>
                  <a:schemeClr val="bg2"/>
                </a:solidFill>
              </a:rPr>
              <a:t>One </a:t>
            </a:r>
            <a:r>
              <a:rPr lang="en-US" sz="1400" b="1" i="1" dirty="0">
                <a:solidFill>
                  <a:schemeClr val="bg2"/>
                </a:solidFill>
              </a:rPr>
              <a:t>effect of new technology is that people the world over now share many tastes in food, clothing, and music. </a:t>
            </a:r>
            <a:endParaRPr lang="en-US" sz="1400" b="1" i="1" dirty="0" smtClean="0">
              <a:solidFill>
                <a:schemeClr val="bg2"/>
              </a:solidFill>
            </a:endParaRPr>
          </a:p>
          <a:p>
            <a:pPr marL="171450" indent="-171450" algn="just"/>
            <a:r>
              <a:rPr lang="en-US" sz="1400" b="1" i="1" dirty="0" smtClean="0">
                <a:solidFill>
                  <a:schemeClr val="bg2"/>
                </a:solidFill>
              </a:rPr>
              <a:t>The </a:t>
            </a:r>
            <a:r>
              <a:rPr lang="en-US" sz="1400" b="1" i="1" dirty="0" smtClean="0">
                <a:solidFill>
                  <a:schemeClr val="bg2"/>
                </a:solidFill>
              </a:rPr>
              <a:t>reason for </a:t>
            </a:r>
            <a:r>
              <a:rPr lang="en-US" sz="1400" b="1" i="1" dirty="0">
                <a:solidFill>
                  <a:schemeClr val="bg2"/>
                </a:solidFill>
              </a:rPr>
              <a:t>the worldwide decline in the number of spoken </a:t>
            </a:r>
            <a:r>
              <a:rPr lang="en-US" sz="1400" b="1" i="1" dirty="0" smtClean="0">
                <a:solidFill>
                  <a:schemeClr val="bg2"/>
                </a:solidFill>
              </a:rPr>
              <a:t>languages is globalization </a:t>
            </a:r>
            <a:r>
              <a:rPr lang="en-US" sz="1400" b="1" i="1" dirty="0">
                <a:solidFill>
                  <a:schemeClr val="bg2"/>
                </a:solidFill>
              </a:rPr>
              <a:t>itself, including high-technology communication, </a:t>
            </a:r>
            <a:r>
              <a:rPr lang="en-US" sz="1400" b="1" i="1" dirty="0" smtClean="0">
                <a:solidFill>
                  <a:schemeClr val="bg2"/>
                </a:solidFill>
              </a:rPr>
              <a:t>increasing </a:t>
            </a:r>
            <a:r>
              <a:rPr lang="en-US" sz="1400" b="1" i="1" dirty="0">
                <a:solidFill>
                  <a:schemeClr val="bg2"/>
                </a:solidFill>
              </a:rPr>
              <a:t>international migration, and the expanding worldwide </a:t>
            </a:r>
            <a:r>
              <a:rPr lang="en-US" sz="1400" b="1" i="1" dirty="0" smtClean="0">
                <a:solidFill>
                  <a:schemeClr val="bg2"/>
                </a:solidFill>
              </a:rPr>
              <a:t>economy</a:t>
            </a:r>
          </a:p>
          <a:p>
            <a:pPr marL="0" lvl="0" indent="0" algn="just">
              <a:buNone/>
            </a:pPr>
            <a:endParaRPr sz="1400" b="1" i="1" dirty="0">
              <a:solidFill>
                <a:schemeClr val="bg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89185"/>
            <a:ext cx="7688700" cy="535200"/>
          </a:xfrm>
        </p:spPr>
        <p:txBody>
          <a:bodyPr/>
          <a:lstStyle/>
          <a:p>
            <a:r>
              <a:rPr lang="" dirty="0" smtClean="0"/>
              <a:t>Role of Technology in Politics</a:t>
            </a:r>
            <a:endParaRPr lang="" dirty="0"/>
          </a:p>
        </p:txBody>
      </p:sp>
      <p:sp>
        <p:nvSpPr>
          <p:cNvPr id="3" name="Text Placeholder 2"/>
          <p:cNvSpPr>
            <a:spLocks noGrp="1"/>
          </p:cNvSpPr>
          <p:nvPr>
            <p:ph type="body" idx="1"/>
          </p:nvPr>
        </p:nvSpPr>
        <p:spPr>
          <a:xfrm>
            <a:off x="729450" y="1335640"/>
            <a:ext cx="7688700" cy="3004335"/>
          </a:xfrm>
        </p:spPr>
        <p:txBody>
          <a:bodyPr/>
          <a:lstStyle/>
          <a:p>
            <a:pPr algn="just"/>
            <a:r>
              <a:rPr lang="en-US" sz="1400" dirty="0">
                <a:solidFill>
                  <a:schemeClr val="bg2"/>
                </a:solidFill>
              </a:rPr>
              <a:t>As societies grow bigger, politics takes the form of a national government, or political state. </a:t>
            </a:r>
            <a:endParaRPr lang="en-US" sz="1400" dirty="0" smtClean="0">
              <a:solidFill>
                <a:schemeClr val="bg2"/>
              </a:solidFill>
            </a:endParaRPr>
          </a:p>
          <a:p>
            <a:pPr algn="just"/>
            <a:r>
              <a:rPr lang="en-US" sz="1400" b="1" dirty="0" smtClean="0">
                <a:solidFill>
                  <a:schemeClr val="bg2"/>
                </a:solidFill>
              </a:rPr>
              <a:t>But </a:t>
            </a:r>
            <a:r>
              <a:rPr lang="en-US" sz="1400" b="1" dirty="0">
                <a:solidFill>
                  <a:schemeClr val="bg2"/>
                </a:solidFill>
              </a:rPr>
              <a:t>the effectiveness of a political state depends on the available technology. </a:t>
            </a:r>
            <a:endParaRPr lang="en-US" sz="1400" b="1" dirty="0" smtClean="0">
              <a:solidFill>
                <a:schemeClr val="bg2"/>
              </a:solidFill>
            </a:endParaRPr>
          </a:p>
          <a:p>
            <a:pPr algn="just"/>
            <a:r>
              <a:rPr lang="en-US" sz="1400" dirty="0" smtClean="0">
                <a:solidFill>
                  <a:schemeClr val="bg2"/>
                </a:solidFill>
              </a:rPr>
              <a:t>Centuries </a:t>
            </a:r>
            <a:r>
              <a:rPr lang="en-US" sz="1400" dirty="0">
                <a:solidFill>
                  <a:schemeClr val="bg2"/>
                </a:solidFill>
              </a:rPr>
              <a:t>ago, armies moved slowly on foot, and communication over even short distances was uncertain. </a:t>
            </a:r>
            <a:endParaRPr lang="en-US" sz="1400" dirty="0" smtClean="0">
              <a:solidFill>
                <a:schemeClr val="bg2"/>
              </a:solidFill>
            </a:endParaRPr>
          </a:p>
          <a:p>
            <a:pPr algn="just"/>
            <a:r>
              <a:rPr lang="en-US" sz="1400" dirty="0" smtClean="0">
                <a:solidFill>
                  <a:schemeClr val="bg2"/>
                </a:solidFill>
              </a:rPr>
              <a:t>For </a:t>
            </a:r>
            <a:r>
              <a:rPr lang="en-US" sz="1400" dirty="0">
                <a:solidFill>
                  <a:schemeClr val="bg2"/>
                </a:solidFill>
              </a:rPr>
              <a:t>this reason, the early political empires—such as Mesopotamia in the Middle East about 5,000 years ago—took the form of many small city-states. </a:t>
            </a:r>
            <a:endParaRPr lang="en-US" sz="1400" dirty="0" smtClean="0">
              <a:solidFill>
                <a:schemeClr val="bg2"/>
              </a:solidFill>
            </a:endParaRPr>
          </a:p>
          <a:p>
            <a:pPr algn="just"/>
            <a:r>
              <a:rPr lang="en-US" sz="1400" b="1" dirty="0" smtClean="0">
                <a:solidFill>
                  <a:schemeClr val="bg2"/>
                </a:solidFill>
              </a:rPr>
              <a:t>More </a:t>
            </a:r>
            <a:r>
              <a:rPr lang="en-US" sz="1400" b="1" dirty="0">
                <a:solidFill>
                  <a:schemeClr val="bg2"/>
                </a:solidFill>
              </a:rPr>
              <a:t>complex technology brings about the larger-scale system of nation-states</a:t>
            </a:r>
            <a:r>
              <a:rPr lang="en-US" sz="1400" b="1" dirty="0" smtClean="0">
                <a:solidFill>
                  <a:schemeClr val="bg2"/>
                </a:solidFill>
              </a:rPr>
              <a:t>.</a:t>
            </a:r>
          </a:p>
          <a:p>
            <a:pPr algn="just"/>
            <a:r>
              <a:rPr lang="en-US" sz="1400" dirty="0" smtClean="0">
                <a:solidFill>
                  <a:schemeClr val="bg2"/>
                </a:solidFill>
              </a:rPr>
              <a:t>Currently</a:t>
            </a:r>
            <a:r>
              <a:rPr lang="en-US" sz="1400" dirty="0">
                <a:solidFill>
                  <a:schemeClr val="bg2"/>
                </a:solidFill>
              </a:rPr>
              <a:t>, the world has 195 independent nation-states, each with a somewhat distinctive political system. </a:t>
            </a:r>
            <a:endParaRPr lang="en-US" sz="1400" dirty="0" smtClean="0">
              <a:solidFill>
                <a:schemeClr val="bg2"/>
              </a:solidFill>
            </a:endParaRPr>
          </a:p>
          <a:p>
            <a:pPr algn="just"/>
            <a:r>
              <a:rPr lang="en-US" sz="1400" dirty="0" smtClean="0">
                <a:solidFill>
                  <a:schemeClr val="bg2"/>
                </a:solidFill>
              </a:rPr>
              <a:t>Generally</a:t>
            </a:r>
            <a:r>
              <a:rPr lang="en-US" sz="1400" dirty="0">
                <a:solidFill>
                  <a:schemeClr val="bg2"/>
                </a:solidFill>
              </a:rPr>
              <a:t>, however, these political systems fall into four categories: monarchy, democracy, authoritarianism, and totalitarianism.</a:t>
            </a:r>
            <a:endParaRPr lang="" sz="1400" dirty="0">
              <a:solidFill>
                <a:schemeClr val="bg2"/>
              </a:solidFill>
            </a:endParaRPr>
          </a:p>
        </p:txBody>
      </p:sp>
    </p:spTree>
    <p:extLst>
      <p:ext uri="{BB962C8B-B14F-4D97-AF65-F5344CB8AC3E}">
        <p14:creationId xmlns:p14="http://schemas.microsoft.com/office/powerpoint/2010/main" val="20248963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0418" y="527540"/>
            <a:ext cx="8311793" cy="535200"/>
          </a:xfrm>
        </p:spPr>
        <p:txBody>
          <a:bodyPr/>
          <a:lstStyle/>
          <a:p>
            <a:pPr algn="ctr"/>
            <a:r>
              <a:rPr lang="" sz="2200" dirty="0" smtClean="0"/>
              <a:t>Impact of Technology on Family, Teaching and Environment</a:t>
            </a:r>
            <a:endParaRPr lang="" sz="2200" dirty="0"/>
          </a:p>
        </p:txBody>
      </p:sp>
      <p:sp>
        <p:nvSpPr>
          <p:cNvPr id="3" name="Text Placeholder 2"/>
          <p:cNvSpPr>
            <a:spLocks noGrp="1"/>
          </p:cNvSpPr>
          <p:nvPr>
            <p:ph type="body" idx="1"/>
          </p:nvPr>
        </p:nvSpPr>
        <p:spPr>
          <a:xfrm>
            <a:off x="503435" y="1448655"/>
            <a:ext cx="8198776" cy="3205537"/>
          </a:xfrm>
        </p:spPr>
        <p:txBody>
          <a:bodyPr/>
          <a:lstStyle/>
          <a:p>
            <a:pPr algn="just"/>
            <a:r>
              <a:rPr lang="en-US" sz="1400" b="1" i="1" dirty="0">
                <a:solidFill>
                  <a:schemeClr val="bg2"/>
                </a:solidFill>
              </a:rPr>
              <a:t>Technologically simple societies look to families to teach skills and values and thus to transmit a way of life from one generation to the next. </a:t>
            </a:r>
            <a:endParaRPr lang="en-US" sz="1400" b="1" i="1" dirty="0" smtClean="0">
              <a:solidFill>
                <a:schemeClr val="bg2"/>
              </a:solidFill>
            </a:endParaRPr>
          </a:p>
          <a:p>
            <a:pPr algn="just"/>
            <a:endParaRPr lang="en-US" sz="1400" b="1" i="1" dirty="0" smtClean="0">
              <a:solidFill>
                <a:schemeClr val="bg2"/>
              </a:solidFill>
            </a:endParaRPr>
          </a:p>
          <a:p>
            <a:pPr algn="just"/>
            <a:r>
              <a:rPr lang="en-US" sz="1400" dirty="0" smtClean="0">
                <a:solidFill>
                  <a:schemeClr val="bg2"/>
                </a:solidFill>
              </a:rPr>
              <a:t>As </a:t>
            </a:r>
            <a:r>
              <a:rPr lang="en-US" sz="1400" dirty="0">
                <a:solidFill>
                  <a:schemeClr val="bg2"/>
                </a:solidFill>
              </a:rPr>
              <a:t>societies gain more complex technology, they turn to trained teachers to develop and pass on the more specialized knowledge that adults will need to take their place in the workforce</a:t>
            </a:r>
            <a:r>
              <a:rPr lang="en-US" sz="1400" dirty="0" smtClean="0">
                <a:solidFill>
                  <a:schemeClr val="bg2"/>
                </a:solidFill>
              </a:rPr>
              <a:t>.</a:t>
            </a:r>
          </a:p>
          <a:p>
            <a:pPr algn="just"/>
            <a:endParaRPr lang="en-US" sz="1400" dirty="0" smtClean="0">
              <a:solidFill>
                <a:schemeClr val="bg2"/>
              </a:solidFill>
            </a:endParaRPr>
          </a:p>
          <a:p>
            <a:pPr algn="just"/>
            <a:r>
              <a:rPr lang="en-US" sz="1400" b="1" i="1" dirty="0">
                <a:solidFill>
                  <a:schemeClr val="bg2"/>
                </a:solidFill>
              </a:rPr>
              <a:t>The more complex a society’s technology, the greater its capacity to alter the natural environment</a:t>
            </a:r>
            <a:r>
              <a:rPr lang="en-US" sz="1400" b="1" i="1" dirty="0" smtClean="0">
                <a:solidFill>
                  <a:schemeClr val="bg2"/>
                </a:solidFill>
              </a:rPr>
              <a:t>.</a:t>
            </a:r>
          </a:p>
          <a:p>
            <a:pPr algn="just"/>
            <a:endParaRPr lang="en-US" sz="1400" dirty="0" smtClean="0">
              <a:solidFill>
                <a:schemeClr val="bg2"/>
              </a:solidFill>
            </a:endParaRPr>
          </a:p>
          <a:p>
            <a:pPr algn="just"/>
            <a:r>
              <a:rPr lang="en-US" sz="1400" b="1" i="1" dirty="0">
                <a:solidFill>
                  <a:schemeClr val="bg2"/>
                </a:solidFill>
              </a:rPr>
              <a:t>Protecting the quality of water and air—The supply of clean water is already low in some parts of the world. Industrial technology has caused a decline in air </a:t>
            </a:r>
            <a:r>
              <a:rPr lang="en-US" sz="1400" b="1" i="1" dirty="0" smtClean="0">
                <a:solidFill>
                  <a:schemeClr val="bg2"/>
                </a:solidFill>
              </a:rPr>
              <a:t>quality</a:t>
            </a:r>
            <a:r>
              <a:rPr lang="" sz="1400" b="1" i="1" dirty="0">
                <a:solidFill>
                  <a:schemeClr val="bg2"/>
                </a:solidFill>
              </a:rPr>
              <a:t>.</a:t>
            </a:r>
            <a:endParaRPr lang="en-US" sz="1400" b="1" i="1" dirty="0" smtClean="0">
              <a:solidFill>
                <a:schemeClr val="bg2"/>
              </a:solidFill>
            </a:endParaRPr>
          </a:p>
        </p:txBody>
      </p:sp>
    </p:spTree>
    <p:extLst>
      <p:ext uri="{BB962C8B-B14F-4D97-AF65-F5344CB8AC3E}">
        <p14:creationId xmlns:p14="http://schemas.microsoft.com/office/powerpoint/2010/main" val="42740263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7951" y="506992"/>
            <a:ext cx="8476179" cy="535200"/>
          </a:xfrm>
        </p:spPr>
        <p:txBody>
          <a:bodyPr/>
          <a:lstStyle/>
          <a:p>
            <a:r>
              <a:rPr lang="" dirty="0" smtClean="0"/>
              <a:t>Impact of Technology on Communication-Rumors</a:t>
            </a:r>
            <a:endParaRPr lang="" dirty="0"/>
          </a:p>
        </p:txBody>
      </p:sp>
      <p:sp>
        <p:nvSpPr>
          <p:cNvPr id="3" name="Text Placeholder 2"/>
          <p:cNvSpPr>
            <a:spLocks noGrp="1"/>
          </p:cNvSpPr>
          <p:nvPr>
            <p:ph type="body" idx="1"/>
          </p:nvPr>
        </p:nvSpPr>
        <p:spPr>
          <a:xfrm>
            <a:off x="297951" y="1407560"/>
            <a:ext cx="8476179" cy="2932415"/>
          </a:xfrm>
        </p:spPr>
        <p:txBody>
          <a:bodyPr/>
          <a:lstStyle/>
          <a:p>
            <a:pPr algn="just"/>
            <a:r>
              <a:rPr lang="en-US" sz="1400" b="1" dirty="0">
                <a:solidFill>
                  <a:schemeClr val="bg2"/>
                </a:solidFill>
              </a:rPr>
              <a:t>A common type of mass behavior is rumor, unconfirmed information that people spread informally, often by word of mouth. </a:t>
            </a:r>
            <a:endParaRPr lang="en-US" sz="1400" b="1" dirty="0" smtClean="0">
              <a:solidFill>
                <a:schemeClr val="bg2"/>
              </a:solidFill>
            </a:endParaRPr>
          </a:p>
          <a:p>
            <a:pPr algn="just"/>
            <a:r>
              <a:rPr lang="en-US" sz="1400" dirty="0" smtClean="0">
                <a:solidFill>
                  <a:schemeClr val="bg2"/>
                </a:solidFill>
              </a:rPr>
              <a:t>People </a:t>
            </a:r>
            <a:r>
              <a:rPr lang="en-US" sz="1400" dirty="0">
                <a:solidFill>
                  <a:schemeClr val="bg2"/>
                </a:solidFill>
              </a:rPr>
              <a:t>pass along rumors through face-to-face communication, of course, but today’s modern </a:t>
            </a:r>
            <a:r>
              <a:rPr lang="en-US" sz="1400" dirty="0">
                <a:solidFill>
                  <a:schemeClr val="bg2"/>
                </a:solidFill>
              </a:rPr>
              <a:t>technology including </a:t>
            </a:r>
            <a:r>
              <a:rPr lang="en-US" sz="1400" dirty="0" smtClean="0">
                <a:solidFill>
                  <a:schemeClr val="bg2"/>
                </a:solidFill>
              </a:rPr>
              <a:t>:</a:t>
            </a:r>
            <a:endParaRPr lang="en-US" sz="1400" dirty="0" smtClean="0">
              <a:solidFill>
                <a:schemeClr val="bg2"/>
              </a:solidFill>
            </a:endParaRPr>
          </a:p>
          <a:p>
            <a:pPr marL="488950" indent="-342900" algn="just">
              <a:buFont typeface="+mj-lt"/>
              <a:buAutoNum type="arabicPeriod"/>
            </a:pPr>
            <a:r>
              <a:rPr lang="en-US" sz="1400" dirty="0" smtClean="0">
                <a:solidFill>
                  <a:schemeClr val="bg2"/>
                </a:solidFill>
              </a:rPr>
              <a:t>Telephones, </a:t>
            </a:r>
          </a:p>
          <a:p>
            <a:pPr marL="488950" indent="-342900" algn="just">
              <a:buFont typeface="+mj-lt"/>
              <a:buAutoNum type="arabicPeriod"/>
            </a:pPr>
            <a:r>
              <a:rPr lang="en-US" sz="1400" dirty="0" smtClean="0">
                <a:solidFill>
                  <a:schemeClr val="bg2"/>
                </a:solidFill>
              </a:rPr>
              <a:t>The mass media, </a:t>
            </a:r>
          </a:p>
          <a:p>
            <a:pPr marL="488950" indent="-342900" algn="just">
              <a:buFont typeface="+mj-lt"/>
              <a:buAutoNum type="arabicPeriod"/>
            </a:pPr>
            <a:r>
              <a:rPr lang="en-US" sz="1400" dirty="0" smtClean="0">
                <a:solidFill>
                  <a:schemeClr val="bg2"/>
                </a:solidFill>
              </a:rPr>
              <a:t>E-mail, </a:t>
            </a:r>
          </a:p>
          <a:p>
            <a:pPr marL="488950" indent="-342900" algn="just">
              <a:buFont typeface="+mj-lt"/>
              <a:buAutoNum type="arabicPeriod"/>
            </a:pPr>
            <a:r>
              <a:rPr lang="en-US" sz="1400" dirty="0" smtClean="0">
                <a:solidFill>
                  <a:schemeClr val="bg2"/>
                </a:solidFill>
              </a:rPr>
              <a:t>Text messaging, and </a:t>
            </a:r>
          </a:p>
          <a:p>
            <a:pPr marL="488950" indent="-342900" algn="just">
              <a:buFont typeface="+mj-lt"/>
              <a:buAutoNum type="arabicPeriod"/>
            </a:pPr>
            <a:r>
              <a:rPr lang="en-US" sz="1400" dirty="0" smtClean="0">
                <a:solidFill>
                  <a:schemeClr val="bg2"/>
                </a:solidFill>
              </a:rPr>
              <a:t>The internet</a:t>
            </a:r>
          </a:p>
          <a:p>
            <a:pPr algn="just"/>
            <a:r>
              <a:rPr lang="en-US" sz="1400" dirty="0" smtClean="0">
                <a:solidFill>
                  <a:schemeClr val="bg2"/>
                </a:solidFill>
              </a:rPr>
              <a:t>spreads </a:t>
            </a:r>
            <a:r>
              <a:rPr lang="en-US" sz="1400" dirty="0">
                <a:solidFill>
                  <a:schemeClr val="bg2"/>
                </a:solidFill>
              </a:rPr>
              <a:t>rumors faster and farther than ever before</a:t>
            </a:r>
            <a:r>
              <a:rPr lang="en-US" sz="1400" dirty="0" smtClean="0">
                <a:solidFill>
                  <a:schemeClr val="bg2"/>
                </a:solidFill>
              </a:rPr>
              <a:t>.</a:t>
            </a:r>
          </a:p>
          <a:p>
            <a:pPr algn="just"/>
            <a:endParaRPr lang="" sz="1400" dirty="0">
              <a:solidFill>
                <a:schemeClr val="bg2"/>
              </a:solidFill>
            </a:endParaRPr>
          </a:p>
        </p:txBody>
      </p:sp>
    </p:spTree>
    <p:extLst>
      <p:ext uri="{BB962C8B-B14F-4D97-AF65-F5344CB8AC3E}">
        <p14:creationId xmlns:p14="http://schemas.microsoft.com/office/powerpoint/2010/main" val="373639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3" name="Google Shape;253;p31"/>
          <p:cNvSpPr txBox="1"/>
          <p:nvPr/>
        </p:nvSpPr>
        <p:spPr>
          <a:xfrm>
            <a:off x="575353" y="1356188"/>
            <a:ext cx="7469312" cy="3688421"/>
          </a:xfrm>
          <a:prstGeom prst="rect">
            <a:avLst/>
          </a:prstGeom>
          <a:noFill/>
          <a:ln>
            <a:noFill/>
          </a:ln>
        </p:spPr>
        <p:txBody>
          <a:bodyPr spcFirstLastPara="1" wrap="square" lIns="91425" tIns="91425" rIns="91425" bIns="91425" anchor="t" anchorCtr="0">
            <a:noAutofit/>
          </a:bodyPr>
          <a:lstStyle/>
          <a:p>
            <a:pPr marL="285750" lvl="0" indent="-285750" algn="just">
              <a:buFont typeface="Arial" panose="020B0604020202020204" pitchFamily="34" charset="0"/>
              <a:buChar char="•"/>
            </a:pPr>
            <a:r>
              <a:rPr lang="en-US" dirty="0">
                <a:latin typeface="Lato" panose="020B0604020202020204" charset="0"/>
              </a:rPr>
              <a:t>More complex technology has made life better by raising productivity, reducing infectious disease, and sometimes just relieving boredom.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dirty="0" smtClean="0">
                <a:latin typeface="Lato" panose="020B0604020202020204" charset="0"/>
              </a:rPr>
              <a:t>But </a:t>
            </a:r>
            <a:r>
              <a:rPr lang="en-US" dirty="0">
                <a:latin typeface="Lato" panose="020B0604020202020204" charset="0"/>
              </a:rPr>
              <a:t>technology provides no quick fix for social problems.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dirty="0" smtClean="0">
                <a:latin typeface="Lato" panose="020B0604020202020204" charset="0"/>
              </a:rPr>
              <a:t>Poverty</a:t>
            </a:r>
            <a:r>
              <a:rPr lang="en-US" dirty="0">
                <a:latin typeface="Lato" panose="020B0604020202020204" charset="0"/>
              </a:rPr>
              <a:t>, for example, remains a reality for </a:t>
            </a:r>
            <a:r>
              <a:rPr lang="en-US" dirty="0" smtClean="0">
                <a:latin typeface="Lato" panose="020B0604020202020204" charset="0"/>
              </a:rPr>
              <a:t>some.</a:t>
            </a: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dirty="0" smtClean="0">
                <a:latin typeface="Lato" panose="020B0604020202020204" charset="0"/>
              </a:rPr>
              <a:t>Technology </a:t>
            </a:r>
            <a:r>
              <a:rPr lang="en-US" dirty="0">
                <a:latin typeface="Lato" panose="020B0604020202020204" charset="0"/>
              </a:rPr>
              <a:t>also creates new problems that our </a:t>
            </a:r>
            <a:r>
              <a:rPr lang="en-US" dirty="0" smtClean="0">
                <a:latin typeface="Lato" panose="020B0604020202020204" charset="0"/>
              </a:rPr>
              <a:t>ancestors could </a:t>
            </a:r>
            <a:r>
              <a:rPr lang="en-US" dirty="0">
                <a:latin typeface="Lato" panose="020B0604020202020204" charset="0"/>
              </a:rPr>
              <a:t>hardly imagine.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dirty="0" smtClean="0">
                <a:latin typeface="Lato" panose="020B0604020202020204" charset="0"/>
              </a:rPr>
              <a:t>Industrial </a:t>
            </a:r>
            <a:r>
              <a:rPr lang="en-US" dirty="0">
                <a:latin typeface="Lato" panose="020B0604020202020204" charset="0"/>
              </a:rPr>
              <a:t>and postindustrial societies give us more personal freedom, but they often lack the sense of community that was part of preindustrial life.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dirty="0" smtClean="0">
                <a:latin typeface="Lato" panose="020B0604020202020204" charset="0"/>
              </a:rPr>
              <a:t>Most </a:t>
            </a:r>
            <a:r>
              <a:rPr lang="en-US" dirty="0">
                <a:latin typeface="Lato" panose="020B0604020202020204" charset="0"/>
              </a:rPr>
              <a:t>seriously, an increasing number of the world’s nations have used nuclear technology to build weapons that could send the entire world back to the Stone Age—if humanity survives at all. </a:t>
            </a:r>
            <a:endParaRPr lang="en-US" dirty="0">
              <a:solidFill>
                <a:schemeClr val="bg2"/>
              </a:solidFill>
              <a:latin typeface="Lato" panose="020B0604020202020204" charset="0"/>
              <a:ea typeface="Lato"/>
              <a:cs typeface="Lato"/>
              <a:sym typeface="Lato"/>
            </a:endParaRPr>
          </a:p>
        </p:txBody>
      </p:sp>
      <p:sp>
        <p:nvSpPr>
          <p:cNvPr id="2" name="TextBox 1"/>
          <p:cNvSpPr txBox="1"/>
          <p:nvPr/>
        </p:nvSpPr>
        <p:spPr>
          <a:xfrm>
            <a:off x="575353" y="575353"/>
            <a:ext cx="7140539" cy="492443"/>
          </a:xfrm>
          <a:prstGeom prst="rect">
            <a:avLst/>
          </a:prstGeom>
          <a:noFill/>
        </p:spPr>
        <p:txBody>
          <a:bodyPr wrap="square" rtlCol="0">
            <a:spAutoFit/>
          </a:bodyPr>
          <a:lstStyle/>
          <a:p>
            <a:r>
              <a:rPr lang="en-US" sz="2600" b="1" dirty="0" smtClean="0">
                <a:latin typeface="Lato" panose="020B0604020202020204" charset="0"/>
              </a:rPr>
              <a:t>Negative Effects of Technology on Society (1/3)</a:t>
            </a:r>
            <a:endParaRPr lang="" sz="2600" b="1" dirty="0">
              <a:latin typeface="Lato" panose="020B060402020202020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8627" y="578911"/>
            <a:ext cx="7688400" cy="535200"/>
          </a:xfrm>
        </p:spPr>
        <p:txBody>
          <a:bodyPr/>
          <a:lstStyle/>
          <a:p>
            <a:r>
              <a:rPr lang="en-US" dirty="0">
                <a:latin typeface="Lato" panose="020B0604020202020204" charset="0"/>
              </a:rPr>
              <a:t>Negative Effects of Technology on Society </a:t>
            </a:r>
            <a:r>
              <a:rPr lang="en-US" dirty="0" smtClean="0">
                <a:latin typeface="Lato" panose="020B0604020202020204" charset="0"/>
              </a:rPr>
              <a:t>(2/3)</a:t>
            </a:r>
            <a:endParaRPr lang="" dirty="0">
              <a:latin typeface="Lato" panose="020B0604020202020204" charset="0"/>
            </a:endParaRPr>
          </a:p>
        </p:txBody>
      </p:sp>
      <p:sp>
        <p:nvSpPr>
          <p:cNvPr id="4" name="TextBox 3"/>
          <p:cNvSpPr txBox="1"/>
          <p:nvPr/>
        </p:nvSpPr>
        <p:spPr>
          <a:xfrm>
            <a:off x="801384" y="1376737"/>
            <a:ext cx="7366571" cy="3108543"/>
          </a:xfrm>
          <a:prstGeom prst="rect">
            <a:avLst/>
          </a:prstGeom>
          <a:noFill/>
        </p:spPr>
        <p:txBody>
          <a:bodyPr wrap="square" rtlCol="0">
            <a:spAutoFit/>
          </a:bodyPr>
          <a:lstStyle/>
          <a:p>
            <a:pPr marL="285750" lvl="0" indent="-285750" algn="just">
              <a:buFont typeface="Arial" panose="020B0604020202020204" pitchFamily="34" charset="0"/>
              <a:buChar char="•"/>
            </a:pPr>
            <a:r>
              <a:rPr lang="en-US" dirty="0">
                <a:latin typeface="Lato" panose="020B0604020202020204" charset="0"/>
              </a:rPr>
              <a:t>Advancing technology has also threatened the physical environment.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a:latin typeface="Lato" panose="020B0604020202020204" charset="0"/>
            </a:endParaRPr>
          </a:p>
          <a:p>
            <a:pPr marL="285750" lvl="0" indent="-285750" algn="just">
              <a:buFont typeface="Arial" panose="020B0604020202020204" pitchFamily="34" charset="0"/>
              <a:buChar char="•"/>
            </a:pPr>
            <a:r>
              <a:rPr lang="en-US" dirty="0">
                <a:latin typeface="Lato" panose="020B0604020202020204" charset="0"/>
              </a:rPr>
              <a:t>Each stage in sociocultural evolution has introduced more powerful sources of energy and increased our appetite for Earth’s resources.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a:latin typeface="Lato" panose="020B0604020202020204" charset="0"/>
            </a:endParaRPr>
          </a:p>
          <a:p>
            <a:pPr marL="285750" lvl="0" indent="-285750" algn="just">
              <a:buFont typeface="Arial" panose="020B0604020202020204" pitchFamily="34" charset="0"/>
              <a:buChar char="•"/>
            </a:pPr>
            <a:r>
              <a:rPr lang="en-US" dirty="0">
                <a:latin typeface="Lato" panose="020B0604020202020204" charset="0"/>
              </a:rPr>
              <a:t>Ask yourself whether we can continue to pursue material prosperity without permanently damaging our planet by consuming its limited resources or poisoning it with </a:t>
            </a:r>
            <a:r>
              <a:rPr lang="en-US" dirty="0" smtClean="0">
                <a:latin typeface="Lato" panose="020B0604020202020204" charset="0"/>
              </a:rPr>
              <a:t>pollution.</a:t>
            </a:r>
          </a:p>
          <a:p>
            <a:pPr marL="285750" lvl="0" indent="-285750" algn="just">
              <a:buFont typeface="Arial" panose="020B0604020202020204" pitchFamily="34" charset="0"/>
              <a:buChar char="•"/>
            </a:pPr>
            <a:endParaRPr lang="en-US" dirty="0">
              <a:latin typeface="Lato" panose="020B0604020202020204" charset="0"/>
            </a:endParaRPr>
          </a:p>
          <a:p>
            <a:pPr marL="285750" lvl="0" indent="-285750" algn="just">
              <a:buFont typeface="Arial" panose="020B0604020202020204" pitchFamily="34" charset="0"/>
              <a:buChar char="•"/>
            </a:pPr>
            <a:r>
              <a:rPr lang="en-US" dirty="0">
                <a:latin typeface="Lato" panose="020B0604020202020204" charset="0"/>
              </a:rPr>
              <a:t>Technological advances have improved life and brought the world’s people closer.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a:latin typeface="Lato" panose="020B0604020202020204" charset="0"/>
            </a:endParaRPr>
          </a:p>
          <a:p>
            <a:pPr marL="285750" lvl="0" indent="-285750" algn="just">
              <a:buFont typeface="Arial" panose="020B0604020202020204" pitchFamily="34" charset="0"/>
              <a:buChar char="•"/>
            </a:pPr>
            <a:r>
              <a:rPr lang="en-US" dirty="0">
                <a:latin typeface="Lato" panose="020B0604020202020204" charset="0"/>
              </a:rPr>
              <a:t>But establishing peace, ensuring justice, and protecting the environment are problems that technology alone cannot solve.</a:t>
            </a:r>
          </a:p>
          <a:p>
            <a:pPr marL="285750" indent="-285750" algn="just">
              <a:buFont typeface="Arial" panose="020B0604020202020204" pitchFamily="34" charset="0"/>
              <a:buChar char="•"/>
            </a:pPr>
            <a:endParaRPr lang="" dirty="0"/>
          </a:p>
        </p:txBody>
      </p:sp>
    </p:spTree>
    <p:extLst>
      <p:ext uri="{BB962C8B-B14F-4D97-AF65-F5344CB8AC3E}">
        <p14:creationId xmlns:p14="http://schemas.microsoft.com/office/powerpoint/2010/main" val="13654111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89185"/>
            <a:ext cx="7688700" cy="535200"/>
          </a:xfrm>
        </p:spPr>
        <p:txBody>
          <a:bodyPr/>
          <a:lstStyle/>
          <a:p>
            <a:r>
              <a:rPr lang="" dirty="0" smtClean="0"/>
              <a:t>Negative effects of Technology (3/3)</a:t>
            </a:r>
            <a:endParaRPr lang="" dirty="0"/>
          </a:p>
        </p:txBody>
      </p:sp>
      <p:sp>
        <p:nvSpPr>
          <p:cNvPr id="3" name="Text Placeholder 2"/>
          <p:cNvSpPr>
            <a:spLocks noGrp="1"/>
          </p:cNvSpPr>
          <p:nvPr>
            <p:ph type="body" idx="1"/>
          </p:nvPr>
        </p:nvSpPr>
        <p:spPr>
          <a:xfrm>
            <a:off x="729450" y="1253448"/>
            <a:ext cx="7688700" cy="3086528"/>
          </a:xfrm>
        </p:spPr>
        <p:txBody>
          <a:bodyPr/>
          <a:lstStyle/>
          <a:p>
            <a:pPr algn="just"/>
            <a:r>
              <a:rPr lang="en-US" sz="1400" dirty="0">
                <a:solidFill>
                  <a:schemeClr val="bg2"/>
                </a:solidFill>
              </a:rPr>
              <a:t>New technology has always sparked controversy. </a:t>
            </a:r>
            <a:endParaRPr lang="en-US" sz="1400" dirty="0" smtClean="0">
              <a:solidFill>
                <a:schemeClr val="bg2"/>
              </a:solidFill>
            </a:endParaRPr>
          </a:p>
          <a:p>
            <a:pPr algn="just"/>
            <a:endParaRPr lang="en-US" sz="1400" dirty="0" smtClean="0">
              <a:solidFill>
                <a:schemeClr val="bg2"/>
              </a:solidFill>
            </a:endParaRPr>
          </a:p>
          <a:p>
            <a:pPr algn="just"/>
            <a:r>
              <a:rPr lang="en-US" sz="1400" dirty="0" smtClean="0">
                <a:solidFill>
                  <a:schemeClr val="bg2"/>
                </a:solidFill>
              </a:rPr>
              <a:t>A </a:t>
            </a:r>
            <a:r>
              <a:rPr lang="en-US" sz="1400" dirty="0">
                <a:solidFill>
                  <a:schemeClr val="bg2"/>
                </a:solidFill>
              </a:rPr>
              <a:t>century ago, the introduction of automobiles and telephones allowed more rapid transportation and more efficient communication. </a:t>
            </a:r>
            <a:endParaRPr lang="en-US" sz="1400" dirty="0" smtClean="0">
              <a:solidFill>
                <a:schemeClr val="bg2"/>
              </a:solidFill>
            </a:endParaRPr>
          </a:p>
          <a:p>
            <a:pPr algn="just"/>
            <a:endParaRPr lang="en-US" sz="1400" dirty="0" smtClean="0">
              <a:solidFill>
                <a:schemeClr val="bg2"/>
              </a:solidFill>
            </a:endParaRPr>
          </a:p>
          <a:p>
            <a:pPr algn="just"/>
            <a:r>
              <a:rPr lang="en-US" sz="1400" dirty="0" smtClean="0">
                <a:solidFill>
                  <a:schemeClr val="bg2"/>
                </a:solidFill>
              </a:rPr>
              <a:t>But </a:t>
            </a:r>
            <a:r>
              <a:rPr lang="en-US" sz="1400" dirty="0">
                <a:solidFill>
                  <a:schemeClr val="bg2"/>
                </a:solidFill>
              </a:rPr>
              <a:t>at the same time, such technology weakened traditional attachments to hometowns and even to families. </a:t>
            </a:r>
            <a:endParaRPr lang="en-US" sz="1400" dirty="0" smtClean="0">
              <a:solidFill>
                <a:schemeClr val="bg2"/>
              </a:solidFill>
            </a:endParaRPr>
          </a:p>
          <a:p>
            <a:pPr algn="just"/>
            <a:endParaRPr lang="en-US" sz="1400" dirty="0" smtClean="0">
              <a:solidFill>
                <a:schemeClr val="bg2"/>
              </a:solidFill>
            </a:endParaRPr>
          </a:p>
          <a:p>
            <a:pPr algn="just"/>
            <a:r>
              <a:rPr lang="en-US" sz="1400" dirty="0" smtClean="0">
                <a:solidFill>
                  <a:schemeClr val="bg2"/>
                </a:solidFill>
              </a:rPr>
              <a:t>Today</a:t>
            </a:r>
            <a:r>
              <a:rPr lang="en-US" sz="1400" dirty="0">
                <a:solidFill>
                  <a:schemeClr val="bg2"/>
                </a:solidFill>
              </a:rPr>
              <a:t>, people might well wonder whether computer technology will do the same thing, giving us access to people around the world but shielding us from the community right outside our doors; providing more information than ever before but in the process threatening personal privacy. </a:t>
            </a:r>
            <a:endParaRPr lang="en-US" sz="1400" dirty="0" smtClean="0">
              <a:solidFill>
                <a:schemeClr val="bg2"/>
              </a:solidFill>
            </a:endParaRPr>
          </a:p>
          <a:p>
            <a:pPr algn="just"/>
            <a:endParaRPr lang="en-US" sz="1400" dirty="0" smtClean="0">
              <a:solidFill>
                <a:schemeClr val="bg2"/>
              </a:solidFill>
            </a:endParaRPr>
          </a:p>
          <a:p>
            <a:pPr algn="just"/>
            <a:r>
              <a:rPr lang="en-US" sz="1400" dirty="0" smtClean="0">
                <a:solidFill>
                  <a:schemeClr val="bg2"/>
                </a:solidFill>
              </a:rPr>
              <a:t>In </a:t>
            </a:r>
            <a:r>
              <a:rPr lang="en-US" sz="1400" dirty="0">
                <a:solidFill>
                  <a:schemeClr val="bg2"/>
                </a:solidFill>
              </a:rPr>
              <a:t>short, we all realize that social change comes faster all the time, but we may disagree about whether a particular change is good or bad for society</a:t>
            </a:r>
            <a:endParaRPr lang="" sz="1400" dirty="0">
              <a:solidFill>
                <a:schemeClr val="bg2"/>
              </a:solidFill>
            </a:endParaRPr>
          </a:p>
        </p:txBody>
      </p:sp>
    </p:spTree>
    <p:extLst>
      <p:ext uri="{BB962C8B-B14F-4D97-AF65-F5344CB8AC3E}">
        <p14:creationId xmlns:p14="http://schemas.microsoft.com/office/powerpoint/2010/main" val="18671612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9" name="Google Shape;259;p32"/>
          <p:cNvSpPr txBox="1"/>
          <p:nvPr/>
        </p:nvSpPr>
        <p:spPr>
          <a:xfrm>
            <a:off x="226031" y="1285875"/>
            <a:ext cx="8691938" cy="3748462"/>
          </a:xfrm>
          <a:prstGeom prst="rect">
            <a:avLst/>
          </a:prstGeom>
          <a:noFill/>
          <a:ln>
            <a:noFill/>
          </a:ln>
        </p:spPr>
        <p:txBody>
          <a:bodyPr spcFirstLastPara="1" wrap="square" lIns="91425" tIns="91425" rIns="91425" bIns="91425" anchor="t" anchorCtr="0">
            <a:noAutofit/>
          </a:bodyPr>
          <a:lstStyle/>
          <a:p>
            <a:pPr marL="285750" lvl="0" indent="-285750" algn="just">
              <a:buFont typeface="Arial" panose="020B0604020202020204" pitchFamily="34" charset="0"/>
              <a:buChar char="•"/>
            </a:pPr>
            <a:r>
              <a:rPr lang="en-US" dirty="0" smtClean="0">
                <a:latin typeface="Lato" panose="020B0604020202020204" charset="0"/>
              </a:rPr>
              <a:t>Those </a:t>
            </a:r>
            <a:r>
              <a:rPr lang="en-US" dirty="0">
                <a:latin typeface="Lato" panose="020B0604020202020204" charset="0"/>
              </a:rPr>
              <a:t>with a more rational worldview might consider new computer or medical technology a breakthrough, but those with a very traditional culture might reject such devices as a threat to their way of life.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dirty="0" smtClean="0">
                <a:latin typeface="Lato" panose="020B0604020202020204" charset="0"/>
              </a:rPr>
              <a:t>The </a:t>
            </a:r>
            <a:r>
              <a:rPr lang="en-US" b="1" u="sng" dirty="0" err="1">
                <a:latin typeface="Lato" panose="020B0604020202020204" charset="0"/>
              </a:rPr>
              <a:t>Tuareg</a:t>
            </a:r>
            <a:r>
              <a:rPr lang="en-US" dirty="0">
                <a:latin typeface="Lato" panose="020B0604020202020204" charset="0"/>
              </a:rPr>
              <a:t> nomads of northern Mali, described at the beginning of this chapter, shrug off the idea of using </a:t>
            </a:r>
            <a:r>
              <a:rPr lang="en-US" dirty="0" smtClean="0">
                <a:latin typeface="Lato" panose="020B0604020202020204" charset="0"/>
              </a:rPr>
              <a:t>telephones.</a:t>
            </a: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dirty="0" smtClean="0">
                <a:latin typeface="Lato" panose="020B0604020202020204" charset="0"/>
              </a:rPr>
              <a:t>Similarly</a:t>
            </a:r>
            <a:r>
              <a:rPr lang="en-US" dirty="0">
                <a:latin typeface="Lato" panose="020B0604020202020204" charset="0"/>
              </a:rPr>
              <a:t>, in the United States, the </a:t>
            </a:r>
            <a:r>
              <a:rPr lang="en-US" b="1" u="sng" dirty="0">
                <a:latin typeface="Lato" panose="020B0604020202020204" charset="0"/>
              </a:rPr>
              <a:t>Amish</a:t>
            </a:r>
            <a:r>
              <a:rPr lang="en-US" dirty="0">
                <a:latin typeface="Lato" panose="020B0604020202020204" charset="0"/>
              </a:rPr>
              <a:t> refuse to have telephones in their homes because it is not part of their traditional way of life. </a:t>
            </a:r>
            <a:endParaRPr lang="en-US" dirty="0" smtClean="0">
              <a:latin typeface="Lato" panose="020B0604020202020204" charset="0"/>
            </a:endParaRPr>
          </a:p>
          <a:p>
            <a:pPr marL="285750" lvl="0" indent="-285750" algn="just">
              <a:buFont typeface="Arial" panose="020B0604020202020204" pitchFamily="34" charset="0"/>
              <a:buChar char="•"/>
            </a:pPr>
            <a:endParaRPr lang="en-US" dirty="0" smtClean="0">
              <a:latin typeface="Lato" panose="020B0604020202020204" charset="0"/>
            </a:endParaRPr>
          </a:p>
          <a:p>
            <a:pPr marL="285750" lvl="0" indent="-285750" algn="just">
              <a:buFont typeface="Arial" panose="020B0604020202020204" pitchFamily="34" charset="0"/>
              <a:buChar char="•"/>
            </a:pPr>
            <a:r>
              <a:rPr lang="en-US" b="1" i="1" dirty="0" smtClean="0">
                <a:latin typeface="Lato" panose="020B0604020202020204" charset="0"/>
              </a:rPr>
              <a:t>In </a:t>
            </a:r>
            <a:r>
              <a:rPr lang="en-US" b="1" i="1" dirty="0">
                <a:latin typeface="Lato" panose="020B0604020202020204" charset="0"/>
              </a:rPr>
              <a:t>Weber’s view, the amount of technological innovation depends on how a society’s people understand their world. </a:t>
            </a:r>
            <a:endParaRPr lang="en-US" b="1" i="1" dirty="0" smtClean="0">
              <a:latin typeface="Lato" panose="020B0604020202020204" charset="0"/>
            </a:endParaRPr>
          </a:p>
          <a:p>
            <a:pPr marL="285750" lvl="0" indent="-285750" algn="just">
              <a:buFont typeface="Arial" panose="020B0604020202020204" pitchFamily="34" charset="0"/>
              <a:buChar char="•"/>
            </a:pPr>
            <a:endParaRPr lang="en-US" b="1" i="1" dirty="0" smtClean="0">
              <a:latin typeface="Lato" panose="020B0604020202020204" charset="0"/>
            </a:endParaRPr>
          </a:p>
          <a:p>
            <a:pPr marL="285750" lvl="0" indent="-285750" algn="just">
              <a:buFont typeface="Arial" panose="020B0604020202020204" pitchFamily="34" charset="0"/>
              <a:buChar char="•"/>
            </a:pPr>
            <a:r>
              <a:rPr lang="en-US" dirty="0" smtClean="0">
                <a:latin typeface="Lato" panose="020B0604020202020204" charset="0"/>
              </a:rPr>
              <a:t>Many </a:t>
            </a:r>
            <a:r>
              <a:rPr lang="en-US" dirty="0">
                <a:latin typeface="Lato" panose="020B0604020202020204" charset="0"/>
              </a:rPr>
              <a:t>people throughout history have had the opportunity to adopt new technology, but only in the rational cultural climate of Western Europe did people exploit scientific discoveries to spark the Industrial Revolution (Weber, 1958, orig. 1904–05).</a:t>
            </a:r>
            <a:endParaRPr dirty="0">
              <a:solidFill>
                <a:schemeClr val="accent1"/>
              </a:solidFill>
              <a:latin typeface="Lato" panose="020B0604020202020204" charset="0"/>
              <a:ea typeface="Lato"/>
              <a:cs typeface="Lato"/>
              <a:sym typeface="Lato"/>
            </a:endParaRPr>
          </a:p>
        </p:txBody>
      </p:sp>
      <p:sp>
        <p:nvSpPr>
          <p:cNvPr id="2" name="TextBox 1"/>
          <p:cNvSpPr txBox="1"/>
          <p:nvPr/>
        </p:nvSpPr>
        <p:spPr>
          <a:xfrm>
            <a:off x="0" y="616449"/>
            <a:ext cx="9144000" cy="400110"/>
          </a:xfrm>
          <a:prstGeom prst="rect">
            <a:avLst/>
          </a:prstGeom>
          <a:noFill/>
        </p:spPr>
        <p:txBody>
          <a:bodyPr wrap="square" rtlCol="0">
            <a:spAutoFit/>
          </a:bodyPr>
          <a:lstStyle/>
          <a:p>
            <a:pPr algn="ctr"/>
            <a:r>
              <a:rPr lang="en-US" sz="2000" b="1" dirty="0">
                <a:latin typeface="Lato" panose="020B0604020202020204" charset="0"/>
              </a:rPr>
              <a:t>Why are some societies more eager than others to adopt new </a:t>
            </a:r>
            <a:r>
              <a:rPr lang="en-US" sz="2000" b="1" dirty="0" smtClean="0">
                <a:latin typeface="Lato" panose="020B0604020202020204" charset="0"/>
              </a:rPr>
              <a:t>technology?</a:t>
            </a:r>
            <a:endParaRPr lang="" sz="2000" b="1" dirty="0">
              <a:latin typeface="Lato" panose="020B060402020202020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58363"/>
            <a:ext cx="7688700" cy="535200"/>
          </a:xfrm>
        </p:spPr>
        <p:txBody>
          <a:bodyPr/>
          <a:lstStyle/>
          <a:p>
            <a:r>
              <a:rPr lang="en-US" dirty="0"/>
              <a:t>Modernization </a:t>
            </a:r>
            <a:r>
              <a:rPr lang="en-US" dirty="0" smtClean="0"/>
              <a:t>and Dependency Theory</a:t>
            </a:r>
            <a:endParaRPr lang="" dirty="0"/>
          </a:p>
        </p:txBody>
      </p:sp>
      <p:sp>
        <p:nvSpPr>
          <p:cNvPr id="3" name="Text Placeholder 2"/>
          <p:cNvSpPr>
            <a:spLocks noGrp="1"/>
          </p:cNvSpPr>
          <p:nvPr>
            <p:ph type="body" idx="1"/>
          </p:nvPr>
        </p:nvSpPr>
        <p:spPr>
          <a:xfrm>
            <a:off x="729450" y="1294544"/>
            <a:ext cx="7688700" cy="3746214"/>
          </a:xfrm>
        </p:spPr>
        <p:txBody>
          <a:bodyPr/>
          <a:lstStyle/>
          <a:p>
            <a:pPr algn="just"/>
            <a:r>
              <a:rPr lang="en-US" sz="1400" b="1" i="1" dirty="0">
                <a:solidFill>
                  <a:schemeClr val="bg2"/>
                </a:solidFill>
              </a:rPr>
              <a:t>Modernization theory is a model of economic and social development that explains global inequality in terms of technological and cultural differences between nations. </a:t>
            </a:r>
            <a:endParaRPr lang="en-US" sz="1400" b="1" i="1" dirty="0" smtClean="0">
              <a:solidFill>
                <a:schemeClr val="bg2"/>
              </a:solidFill>
            </a:endParaRPr>
          </a:p>
          <a:p>
            <a:pPr algn="just"/>
            <a:r>
              <a:rPr lang="en-US" sz="1400" dirty="0" smtClean="0">
                <a:solidFill>
                  <a:schemeClr val="bg2"/>
                </a:solidFill>
              </a:rPr>
              <a:t>Modernization </a:t>
            </a:r>
            <a:r>
              <a:rPr lang="en-US" sz="1400" dirty="0">
                <a:solidFill>
                  <a:schemeClr val="bg2"/>
                </a:solidFill>
              </a:rPr>
              <a:t>theory, which follows the structural-functional approach, emerged in the 1950s, a time when U.S. society was fascinated by new developments in technology. </a:t>
            </a:r>
            <a:endParaRPr lang="en-US" sz="1400" dirty="0" smtClean="0">
              <a:solidFill>
                <a:schemeClr val="bg2"/>
              </a:solidFill>
            </a:endParaRPr>
          </a:p>
          <a:p>
            <a:pPr algn="just"/>
            <a:r>
              <a:rPr lang="en-US" sz="1400" b="1" i="1" dirty="0" smtClean="0">
                <a:solidFill>
                  <a:schemeClr val="bg2"/>
                </a:solidFill>
              </a:rPr>
              <a:t>Introducing </a:t>
            </a:r>
            <a:r>
              <a:rPr lang="en-US" sz="1400" b="1" i="1" dirty="0">
                <a:solidFill>
                  <a:schemeClr val="bg2"/>
                </a:solidFill>
              </a:rPr>
              <a:t>industrial technology. Rich nations can encourage economic growth in poor societies by introducing machinery and information technology, which raise productivity. Industrialization also shifts the labor force from farming to skilled industrial and service jobs.</a:t>
            </a:r>
          </a:p>
          <a:p>
            <a:pPr algn="just"/>
            <a:r>
              <a:rPr lang="en-US" sz="1400" b="1" dirty="0">
                <a:solidFill>
                  <a:schemeClr val="bg2"/>
                </a:solidFill>
              </a:rPr>
              <a:t>Modernization theory and dependency theory assign very different roles to rich nations. </a:t>
            </a:r>
            <a:endParaRPr lang="en-US" sz="1400" b="1" dirty="0" smtClean="0">
              <a:solidFill>
                <a:schemeClr val="bg2"/>
              </a:solidFill>
            </a:endParaRPr>
          </a:p>
          <a:p>
            <a:pPr algn="just"/>
            <a:r>
              <a:rPr lang="en-US" sz="1400" dirty="0" smtClean="0">
                <a:solidFill>
                  <a:schemeClr val="bg2"/>
                </a:solidFill>
              </a:rPr>
              <a:t>Modernization </a:t>
            </a:r>
            <a:r>
              <a:rPr lang="en-US" sz="1400" dirty="0">
                <a:solidFill>
                  <a:schemeClr val="bg2"/>
                </a:solidFill>
              </a:rPr>
              <a:t>theory holds that rich countries produce wealth through capital investment and new technology. </a:t>
            </a:r>
            <a:endParaRPr lang="en-US" sz="1400" dirty="0" smtClean="0">
              <a:solidFill>
                <a:schemeClr val="bg2"/>
              </a:solidFill>
            </a:endParaRPr>
          </a:p>
          <a:p>
            <a:pPr algn="just"/>
            <a:r>
              <a:rPr lang="en-US" sz="1400" b="1" i="1" dirty="0" smtClean="0">
                <a:solidFill>
                  <a:schemeClr val="bg2"/>
                </a:solidFill>
              </a:rPr>
              <a:t>Dependency </a:t>
            </a:r>
            <a:r>
              <a:rPr lang="en-US" sz="1400" b="1" i="1" dirty="0">
                <a:solidFill>
                  <a:schemeClr val="bg2"/>
                </a:solidFill>
              </a:rPr>
              <a:t>theory views global inequality in terms of how countries distribute wealth, arguing that rich nations have overdeveloped themselves as they have underdeveloped the rest of the world.</a:t>
            </a:r>
            <a:endParaRPr lang="" sz="1400" b="1" i="1" dirty="0">
              <a:solidFill>
                <a:schemeClr val="bg2"/>
              </a:solidFill>
            </a:endParaRPr>
          </a:p>
          <a:p>
            <a:pPr algn="just"/>
            <a:endParaRPr lang="" sz="1400" dirty="0">
              <a:solidFill>
                <a:schemeClr val="bg2"/>
              </a:solidFill>
            </a:endParaRPr>
          </a:p>
        </p:txBody>
      </p:sp>
    </p:spTree>
    <p:extLst>
      <p:ext uri="{BB962C8B-B14F-4D97-AF65-F5344CB8AC3E}">
        <p14:creationId xmlns:p14="http://schemas.microsoft.com/office/powerpoint/2010/main" val="16607807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5"/>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Q&amp;A Session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450" y="566175"/>
            <a:ext cx="7688700" cy="535200"/>
          </a:xfrm>
        </p:spPr>
        <p:txBody>
          <a:bodyPr/>
          <a:lstStyle/>
          <a:p>
            <a:pPr algn="just"/>
            <a:r>
              <a:rPr lang="en-US" dirty="0" smtClean="0"/>
              <a:t>Technology and its impact on Culture</a:t>
            </a:r>
            <a:endParaRPr lang="" dirty="0"/>
          </a:p>
        </p:txBody>
      </p:sp>
      <p:sp>
        <p:nvSpPr>
          <p:cNvPr id="3" name="Text Placeholder 2"/>
          <p:cNvSpPr>
            <a:spLocks noGrp="1"/>
          </p:cNvSpPr>
          <p:nvPr>
            <p:ph type="body" idx="1"/>
          </p:nvPr>
        </p:nvSpPr>
        <p:spPr>
          <a:xfrm>
            <a:off x="729450" y="1381125"/>
            <a:ext cx="7688700" cy="2958850"/>
          </a:xfrm>
        </p:spPr>
        <p:txBody>
          <a:bodyPr/>
          <a:lstStyle/>
          <a:p>
            <a:pPr marL="285750" indent="-285750" algn="just"/>
            <a:r>
              <a:rPr lang="en-US" sz="1400" dirty="0">
                <a:solidFill>
                  <a:schemeClr val="bg2"/>
                </a:solidFill>
              </a:rPr>
              <a:t>Some elements of culture change faster than others. </a:t>
            </a:r>
            <a:endParaRPr lang="en-US" sz="1400" dirty="0" smtClean="0">
              <a:solidFill>
                <a:schemeClr val="bg2"/>
              </a:solidFill>
            </a:endParaRPr>
          </a:p>
          <a:p>
            <a:pPr marL="285750" indent="-285750" algn="just"/>
            <a:endParaRPr lang="en-US" sz="1400" dirty="0">
              <a:solidFill>
                <a:schemeClr val="bg2"/>
              </a:solidFill>
            </a:endParaRPr>
          </a:p>
          <a:p>
            <a:pPr marL="285750" indent="-285750" algn="just"/>
            <a:r>
              <a:rPr lang="en-US" sz="1400" b="1" i="1" dirty="0" smtClean="0">
                <a:solidFill>
                  <a:schemeClr val="bg2"/>
                </a:solidFill>
              </a:rPr>
              <a:t>William </a:t>
            </a:r>
            <a:r>
              <a:rPr lang="en-US" sz="1400" b="1" i="1" dirty="0">
                <a:solidFill>
                  <a:schemeClr val="bg2"/>
                </a:solidFill>
              </a:rPr>
              <a:t>Ogburn (1964) observed that technology moves quickly, generating new elements of material culture (things) faster than nonmaterial culture (ideas) can keep up with them. </a:t>
            </a:r>
            <a:endParaRPr lang="en-US" sz="1400" b="1" i="1" dirty="0" smtClean="0">
              <a:solidFill>
                <a:schemeClr val="bg2"/>
              </a:solidFill>
            </a:endParaRPr>
          </a:p>
          <a:p>
            <a:pPr marL="285750" indent="-285750" algn="just"/>
            <a:endParaRPr lang="en-US" sz="1400" b="1" i="1" dirty="0">
              <a:solidFill>
                <a:schemeClr val="bg2"/>
              </a:solidFill>
            </a:endParaRPr>
          </a:p>
          <a:p>
            <a:pPr marL="285750" indent="-285750" algn="just"/>
            <a:r>
              <a:rPr lang="en-US" sz="1400" dirty="0" smtClean="0">
                <a:solidFill>
                  <a:schemeClr val="bg2"/>
                </a:solidFill>
              </a:rPr>
              <a:t>Ogburn </a:t>
            </a:r>
            <a:r>
              <a:rPr lang="en-US" sz="1400" dirty="0">
                <a:solidFill>
                  <a:schemeClr val="bg2"/>
                </a:solidFill>
              </a:rPr>
              <a:t>called this inconsistency cultural lag, the fact that some cultural elements change more quickly than others, disrupting a cultural </a:t>
            </a:r>
            <a:r>
              <a:rPr lang="en-US" sz="1400" dirty="0" smtClean="0">
                <a:solidFill>
                  <a:schemeClr val="bg2"/>
                </a:solidFill>
              </a:rPr>
              <a:t>system</a:t>
            </a:r>
          </a:p>
          <a:p>
            <a:pPr marL="285750" indent="-285750" algn="just"/>
            <a:endParaRPr lang="en-US" sz="1400" dirty="0">
              <a:solidFill>
                <a:schemeClr val="bg2"/>
              </a:solidFill>
            </a:endParaRPr>
          </a:p>
          <a:p>
            <a:pPr marL="285750" indent="-285750" algn="just"/>
            <a:r>
              <a:rPr lang="en-US" sz="1400" dirty="0" smtClean="0">
                <a:solidFill>
                  <a:schemeClr val="bg2"/>
                </a:solidFill>
              </a:rPr>
              <a:t>An important cause </a:t>
            </a:r>
            <a:r>
              <a:rPr lang="en-US" sz="1400" dirty="0">
                <a:solidFill>
                  <a:schemeClr val="bg2"/>
                </a:solidFill>
              </a:rPr>
              <a:t>of cultural change is </a:t>
            </a:r>
            <a:r>
              <a:rPr lang="en-US" sz="1400" b="1" u="sng" dirty="0">
                <a:solidFill>
                  <a:schemeClr val="bg2"/>
                </a:solidFill>
              </a:rPr>
              <a:t>diffusion</a:t>
            </a:r>
            <a:r>
              <a:rPr lang="en-US" sz="1400" dirty="0">
                <a:solidFill>
                  <a:schemeClr val="bg2"/>
                </a:solidFill>
              </a:rPr>
              <a:t>, the spread of cultural traits from one society to another. </a:t>
            </a:r>
            <a:endParaRPr lang="en-US" sz="1400" dirty="0" smtClean="0">
              <a:solidFill>
                <a:schemeClr val="bg2"/>
              </a:solidFill>
            </a:endParaRPr>
          </a:p>
          <a:p>
            <a:pPr marL="285750" indent="-285750" algn="just"/>
            <a:endParaRPr lang="en-US" sz="1400" dirty="0">
              <a:solidFill>
                <a:schemeClr val="bg2"/>
              </a:solidFill>
            </a:endParaRPr>
          </a:p>
          <a:p>
            <a:pPr marL="285750" indent="-285750" algn="just"/>
            <a:r>
              <a:rPr lang="en-US" sz="1400" dirty="0" smtClean="0">
                <a:solidFill>
                  <a:schemeClr val="bg2"/>
                </a:solidFill>
              </a:rPr>
              <a:t>Because </a:t>
            </a:r>
            <a:r>
              <a:rPr lang="en-US" sz="1400" dirty="0">
                <a:solidFill>
                  <a:schemeClr val="bg2"/>
                </a:solidFill>
              </a:rPr>
              <a:t>new information technology sends information around the globe in seconds, </a:t>
            </a:r>
            <a:r>
              <a:rPr lang="en-US" sz="1400" b="1" u="sng" dirty="0">
                <a:solidFill>
                  <a:schemeClr val="bg2"/>
                </a:solidFill>
              </a:rPr>
              <a:t>cultural diffusion</a:t>
            </a:r>
            <a:r>
              <a:rPr lang="en-US" sz="1400" dirty="0">
                <a:solidFill>
                  <a:schemeClr val="bg2"/>
                </a:solidFill>
              </a:rPr>
              <a:t> has never been greater than it is today.</a:t>
            </a:r>
          </a:p>
          <a:p>
            <a:pPr algn="just"/>
            <a:endParaRPr lang="" sz="1400" dirty="0"/>
          </a:p>
        </p:txBody>
      </p:sp>
    </p:spTree>
    <p:extLst>
      <p:ext uri="{BB962C8B-B14F-4D97-AF65-F5344CB8AC3E}">
        <p14:creationId xmlns:p14="http://schemas.microsoft.com/office/powerpoint/2010/main" val="3131465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title"/>
          </p:nvPr>
        </p:nvSpPr>
        <p:spPr>
          <a:xfrm>
            <a:off x="790575" y="572900"/>
            <a:ext cx="7527199"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dirty="0" smtClean="0"/>
              <a:t>Impact of Technology on Material Culture </a:t>
            </a:r>
            <a:endParaRPr sz="2800" dirty="0"/>
          </a:p>
        </p:txBody>
      </p:sp>
      <p:sp>
        <p:nvSpPr>
          <p:cNvPr id="189" name="Google Shape;189;p20"/>
          <p:cNvSpPr txBox="1">
            <a:spLocks noGrp="1"/>
          </p:cNvSpPr>
          <p:nvPr>
            <p:ph type="body" idx="1"/>
          </p:nvPr>
        </p:nvSpPr>
        <p:spPr>
          <a:xfrm>
            <a:off x="342901" y="1371600"/>
            <a:ext cx="7753350" cy="3601092"/>
          </a:xfrm>
          <a:prstGeom prst="rect">
            <a:avLst/>
          </a:prstGeom>
        </p:spPr>
        <p:txBody>
          <a:bodyPr spcFirstLastPara="1" wrap="square" lIns="91425" tIns="91425" rIns="91425" bIns="91425" anchor="t" anchorCtr="0">
            <a:noAutofit/>
          </a:bodyPr>
          <a:lstStyle/>
          <a:p>
            <a:pPr marL="628650" indent="-171450" algn="just"/>
            <a:r>
              <a:rPr lang="en-US" sz="1400" dirty="0" smtClean="0">
                <a:solidFill>
                  <a:schemeClr val="bg2"/>
                </a:solidFill>
              </a:rPr>
              <a:t>In </a:t>
            </a:r>
            <a:r>
              <a:rPr lang="en-US" sz="1400" dirty="0">
                <a:solidFill>
                  <a:schemeClr val="bg2"/>
                </a:solidFill>
              </a:rPr>
              <a:t>addition to reflecting values, material culture also reflects a society’s technology, knowledge that people use to make a way of life in their surroundings. </a:t>
            </a:r>
            <a:endParaRPr lang="en-US" sz="1400" dirty="0" smtClean="0">
              <a:solidFill>
                <a:schemeClr val="bg2"/>
              </a:solidFill>
            </a:endParaRPr>
          </a:p>
          <a:p>
            <a:pPr marL="628650" indent="-171450" algn="just"/>
            <a:r>
              <a:rPr lang="en-US" sz="1400" dirty="0" smtClean="0">
                <a:solidFill>
                  <a:schemeClr val="bg2"/>
                </a:solidFill>
              </a:rPr>
              <a:t>The </a:t>
            </a:r>
            <a:r>
              <a:rPr lang="en-US" sz="1400" dirty="0">
                <a:solidFill>
                  <a:schemeClr val="bg2"/>
                </a:solidFill>
              </a:rPr>
              <a:t>more complex a society’s technology is, the more its members are able (for </a:t>
            </a:r>
            <a:r>
              <a:rPr lang="en-US" sz="1400" dirty="0" smtClean="0">
                <a:solidFill>
                  <a:schemeClr val="bg2"/>
                </a:solidFill>
              </a:rPr>
              <a:t>better </a:t>
            </a:r>
            <a:r>
              <a:rPr lang="en-US" sz="1400" dirty="0">
                <a:solidFill>
                  <a:schemeClr val="bg2"/>
                </a:solidFill>
              </a:rPr>
              <a:t>or worse) to shape the world for themselves. </a:t>
            </a:r>
            <a:endParaRPr lang="en-US" sz="1400" dirty="0" smtClean="0">
              <a:solidFill>
                <a:schemeClr val="bg2"/>
              </a:solidFill>
            </a:endParaRPr>
          </a:p>
          <a:p>
            <a:pPr marL="628650" indent="-171450" algn="just"/>
            <a:r>
              <a:rPr lang="en-US" sz="1400" dirty="0" smtClean="0">
                <a:solidFill>
                  <a:schemeClr val="bg2"/>
                </a:solidFill>
              </a:rPr>
              <a:t>Advancements </a:t>
            </a:r>
            <a:r>
              <a:rPr lang="en-US" sz="1400" dirty="0">
                <a:solidFill>
                  <a:schemeClr val="bg2"/>
                </a:solidFill>
              </a:rPr>
              <a:t>in technology have allowed us to crisscross the country with superhighways and to fill them with automobiles. </a:t>
            </a:r>
            <a:endParaRPr lang="en-US" sz="1400" dirty="0" smtClean="0">
              <a:solidFill>
                <a:schemeClr val="bg2"/>
              </a:solidFill>
            </a:endParaRPr>
          </a:p>
          <a:p>
            <a:pPr marL="628650" indent="-171450" algn="just"/>
            <a:r>
              <a:rPr lang="en-US" sz="1400" dirty="0" smtClean="0">
                <a:solidFill>
                  <a:schemeClr val="bg2"/>
                </a:solidFill>
              </a:rPr>
              <a:t>At </a:t>
            </a:r>
            <a:r>
              <a:rPr lang="en-US" sz="1400" dirty="0">
                <a:solidFill>
                  <a:schemeClr val="bg2"/>
                </a:solidFill>
              </a:rPr>
              <a:t>the same time, the internal-combustion engines in those cars release carbon </a:t>
            </a:r>
            <a:r>
              <a:rPr lang="en-US" sz="1400" dirty="0" smtClean="0">
                <a:solidFill>
                  <a:schemeClr val="bg2"/>
                </a:solidFill>
              </a:rPr>
              <a:t>dioxide </a:t>
            </a:r>
            <a:r>
              <a:rPr lang="en-US" sz="1400" dirty="0">
                <a:solidFill>
                  <a:schemeClr val="bg2"/>
                </a:solidFill>
              </a:rPr>
              <a:t>into the atmosphere, which contributes to air pollution and global warming. </a:t>
            </a:r>
            <a:endParaRPr lang="en-US" sz="1400" dirty="0" smtClean="0">
              <a:solidFill>
                <a:schemeClr val="bg2"/>
              </a:solidFill>
            </a:endParaRPr>
          </a:p>
          <a:p>
            <a:pPr marL="628650" indent="-171450" algn="just"/>
            <a:r>
              <a:rPr lang="en-US" sz="1400" dirty="0" smtClean="0">
                <a:solidFill>
                  <a:schemeClr val="bg2"/>
                </a:solidFill>
              </a:rPr>
              <a:t>Because </a:t>
            </a:r>
            <a:r>
              <a:rPr lang="en-US" sz="1400" dirty="0">
                <a:solidFill>
                  <a:schemeClr val="bg2"/>
                </a:solidFill>
              </a:rPr>
              <a:t>we attach great importance to science and praise </a:t>
            </a:r>
            <a:r>
              <a:rPr lang="en-US" sz="1400" dirty="0" smtClean="0">
                <a:solidFill>
                  <a:schemeClr val="bg2"/>
                </a:solidFill>
              </a:rPr>
              <a:t>sophisticated </a:t>
            </a:r>
            <a:r>
              <a:rPr lang="en-US" sz="1400" dirty="0">
                <a:solidFill>
                  <a:schemeClr val="bg2"/>
                </a:solidFill>
              </a:rPr>
              <a:t>technology, people in our society tend to judge cultures with simpler technology as less advanced than our own. Some facts </a:t>
            </a:r>
            <a:r>
              <a:rPr lang="en-US" sz="1400" dirty="0" smtClean="0">
                <a:solidFill>
                  <a:schemeClr val="bg2"/>
                </a:solidFill>
              </a:rPr>
              <a:t>support </a:t>
            </a:r>
            <a:r>
              <a:rPr lang="en-US" sz="1400" dirty="0">
                <a:solidFill>
                  <a:schemeClr val="bg2"/>
                </a:solidFill>
              </a:rPr>
              <a:t>such an assessment. </a:t>
            </a:r>
            <a:endParaRPr sz="1400" dirty="0">
              <a:solidFill>
                <a:schemeClr val="bg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1"/>
          <p:cNvSpPr txBox="1">
            <a:spLocks noGrp="1"/>
          </p:cNvSpPr>
          <p:nvPr>
            <p:ph type="title"/>
          </p:nvPr>
        </p:nvSpPr>
        <p:spPr>
          <a:xfrm>
            <a:off x="495300" y="603021"/>
            <a:ext cx="7824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smtClean="0"/>
              <a:t>Impacts of Technology (Contd…)</a:t>
            </a:r>
            <a:endParaRPr sz="2800" dirty="0"/>
          </a:p>
        </p:txBody>
      </p:sp>
      <p:sp>
        <p:nvSpPr>
          <p:cNvPr id="195" name="Google Shape;195;p21"/>
          <p:cNvSpPr txBox="1">
            <a:spLocks noGrp="1"/>
          </p:cNvSpPr>
          <p:nvPr>
            <p:ph type="body" idx="1"/>
          </p:nvPr>
        </p:nvSpPr>
        <p:spPr>
          <a:xfrm>
            <a:off x="495300" y="1084640"/>
            <a:ext cx="7896225" cy="3841651"/>
          </a:xfrm>
          <a:prstGeom prst="rect">
            <a:avLst/>
          </a:prstGeom>
        </p:spPr>
        <p:txBody>
          <a:bodyPr spcFirstLastPara="1" wrap="square" lIns="91425" tIns="91425" rIns="91425" bIns="91425" anchor="t" anchorCtr="0">
            <a:noAutofit/>
          </a:bodyPr>
          <a:lstStyle/>
          <a:p>
            <a:pPr marL="285750" indent="-285750" algn="just">
              <a:spcBef>
                <a:spcPts val="1600"/>
              </a:spcBef>
              <a:spcAft>
                <a:spcPts val="1600"/>
              </a:spcAft>
            </a:pPr>
            <a:r>
              <a:rPr lang="en-US" sz="1400" i="1" dirty="0" smtClean="0">
                <a:solidFill>
                  <a:schemeClr val="bg2"/>
                </a:solidFill>
              </a:rPr>
              <a:t>Remember </a:t>
            </a:r>
            <a:r>
              <a:rPr lang="en-US" sz="1400" i="1" dirty="0">
                <a:solidFill>
                  <a:schemeClr val="bg2"/>
                </a:solidFill>
              </a:rPr>
              <a:t>too that while our powerful and complex technology has produced work-reducing devices and seemingly miraculous medical treatments, it has also contributed to unhealthy levels of stress and obesity in the population and created weapons capable of destroying in a blinding flash everything that humankind has achieved. </a:t>
            </a:r>
            <a:endParaRPr lang="en-US" sz="1400" i="1" dirty="0" smtClean="0">
              <a:solidFill>
                <a:schemeClr val="bg2"/>
              </a:solidFill>
            </a:endParaRPr>
          </a:p>
          <a:p>
            <a:pPr marL="285750" indent="-285750" algn="just">
              <a:spcBef>
                <a:spcPts val="1600"/>
              </a:spcBef>
              <a:spcAft>
                <a:spcPts val="1600"/>
              </a:spcAft>
            </a:pPr>
            <a:r>
              <a:rPr lang="en-US" sz="1400" i="1" dirty="0" smtClean="0">
                <a:solidFill>
                  <a:schemeClr val="bg2"/>
                </a:solidFill>
              </a:rPr>
              <a:t>Finally</a:t>
            </a:r>
            <a:r>
              <a:rPr lang="en-US" sz="1400" i="1" dirty="0">
                <a:solidFill>
                  <a:schemeClr val="bg2"/>
                </a:solidFill>
              </a:rPr>
              <a:t>, technology is not equally distributed within our population. Although many of us cannot imagine life without a personal computer, television, and iPhone, many members of U.S. society cannot afford these luxuries. Others reject them on principle. </a:t>
            </a:r>
            <a:endParaRPr lang="en-US" sz="1400" i="1" dirty="0" smtClean="0">
              <a:solidFill>
                <a:schemeClr val="bg2"/>
              </a:solidFill>
            </a:endParaRPr>
          </a:p>
          <a:p>
            <a:pPr marL="285750" indent="-285750" algn="just">
              <a:spcBef>
                <a:spcPts val="1600"/>
              </a:spcBef>
              <a:spcAft>
                <a:spcPts val="1600"/>
              </a:spcAft>
            </a:pPr>
            <a:r>
              <a:rPr lang="en-US" sz="1400" dirty="0" smtClean="0">
                <a:solidFill>
                  <a:schemeClr val="bg2"/>
                </a:solidFill>
              </a:rPr>
              <a:t>The </a:t>
            </a:r>
            <a:r>
              <a:rPr lang="en-US" sz="1400" b="1" u="sng" dirty="0">
                <a:solidFill>
                  <a:schemeClr val="bg2"/>
                </a:solidFill>
              </a:rPr>
              <a:t>Amish</a:t>
            </a:r>
            <a:r>
              <a:rPr lang="en-US" sz="1400" dirty="0">
                <a:solidFill>
                  <a:schemeClr val="bg2"/>
                </a:solidFill>
              </a:rPr>
              <a:t>, who live in small farming communities in Pennsylvania, Ohio, and Indiana, reject most modern conveniences on religious grounds. With their traditional black clothing and horse-drawn buggies, the Amish may seem like a curious relic of the past. Yet their communities flourish, grounded in strong families that give everyone a sense of identity and purpose. </a:t>
            </a:r>
            <a:endParaRPr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2"/>
          <p:cNvSpPr txBox="1">
            <a:spLocks noGrp="1"/>
          </p:cNvSpPr>
          <p:nvPr>
            <p:ph type="title"/>
          </p:nvPr>
        </p:nvSpPr>
        <p:spPr>
          <a:xfrm>
            <a:off x="226031" y="513332"/>
            <a:ext cx="8486454" cy="5352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u="sng" dirty="0" smtClean="0">
                <a:latin typeface="Lato"/>
                <a:ea typeface="Lato"/>
                <a:cs typeface="Lato"/>
                <a:sym typeface="Lato"/>
              </a:rPr>
              <a:t>Industrial and </a:t>
            </a:r>
            <a:r>
              <a:rPr lang="en-GB" u="sng" dirty="0" smtClean="0">
                <a:latin typeface="Lato"/>
                <a:ea typeface="Lato"/>
                <a:cs typeface="Lato"/>
                <a:sym typeface="Lato"/>
              </a:rPr>
              <a:t>Post-Industrial Phase (Jobs and Economy) </a:t>
            </a:r>
            <a:endParaRPr sz="2900" u="sng" dirty="0"/>
          </a:p>
        </p:txBody>
      </p:sp>
      <p:sp>
        <p:nvSpPr>
          <p:cNvPr id="201" name="Google Shape;201;p22"/>
          <p:cNvSpPr txBox="1">
            <a:spLocks noGrp="1"/>
          </p:cNvSpPr>
          <p:nvPr>
            <p:ph type="body" idx="1"/>
          </p:nvPr>
        </p:nvSpPr>
        <p:spPr>
          <a:xfrm>
            <a:off x="647700" y="1366463"/>
            <a:ext cx="7610475" cy="3647326"/>
          </a:xfrm>
          <a:prstGeom prst="rect">
            <a:avLst/>
          </a:prstGeom>
        </p:spPr>
        <p:txBody>
          <a:bodyPr spcFirstLastPara="1" wrap="square" lIns="91425" tIns="91425" rIns="91425" bIns="91425" anchor="t" anchorCtr="0">
            <a:noAutofit/>
          </a:bodyPr>
          <a:lstStyle/>
          <a:p>
            <a:pPr marL="285750" indent="-285750" algn="just"/>
            <a:r>
              <a:rPr lang="en-US" sz="1400" dirty="0">
                <a:solidFill>
                  <a:schemeClr val="bg2"/>
                </a:solidFill>
              </a:rPr>
              <a:t>Many rich nations, including the United States, have entered a </a:t>
            </a:r>
            <a:r>
              <a:rPr lang="en-US" sz="1400" dirty="0" smtClean="0">
                <a:solidFill>
                  <a:schemeClr val="bg2"/>
                </a:solidFill>
              </a:rPr>
              <a:t>postindustrial </a:t>
            </a:r>
            <a:r>
              <a:rPr lang="en-US" sz="1400" dirty="0">
                <a:solidFill>
                  <a:schemeClr val="bg2"/>
                </a:solidFill>
              </a:rPr>
              <a:t>phase based on computers and new information technology. </a:t>
            </a:r>
            <a:endParaRPr lang="en-US" sz="1400" dirty="0" smtClean="0">
              <a:solidFill>
                <a:schemeClr val="bg2"/>
              </a:solidFill>
            </a:endParaRPr>
          </a:p>
          <a:p>
            <a:pPr marL="285750" indent="-285750" algn="just"/>
            <a:endParaRPr lang="en-US" sz="1400" dirty="0" smtClean="0">
              <a:solidFill>
                <a:schemeClr val="bg2"/>
              </a:solidFill>
            </a:endParaRPr>
          </a:p>
          <a:p>
            <a:pPr marL="285750" indent="-285750" algn="just"/>
            <a:r>
              <a:rPr lang="en-US" sz="1400" b="1" i="1" dirty="0" smtClean="0">
                <a:solidFill>
                  <a:schemeClr val="bg2"/>
                </a:solidFill>
              </a:rPr>
              <a:t>Industrial </a:t>
            </a:r>
            <a:r>
              <a:rPr lang="en-US" sz="1400" b="1" i="1" dirty="0">
                <a:solidFill>
                  <a:schemeClr val="bg2"/>
                </a:solidFill>
              </a:rPr>
              <a:t>production is centered on factories and machinery that </a:t>
            </a:r>
            <a:r>
              <a:rPr lang="en-US" sz="1400" b="1" i="1" dirty="0" smtClean="0">
                <a:solidFill>
                  <a:schemeClr val="bg2"/>
                </a:solidFill>
              </a:rPr>
              <a:t>generate </a:t>
            </a:r>
            <a:r>
              <a:rPr lang="en-US" sz="1400" b="1" i="1" dirty="0">
                <a:solidFill>
                  <a:schemeClr val="bg2"/>
                </a:solidFill>
              </a:rPr>
              <a:t>material goods. </a:t>
            </a:r>
            <a:endParaRPr lang="en-US" sz="1400" b="1" i="1" dirty="0" smtClean="0">
              <a:solidFill>
                <a:schemeClr val="bg2"/>
              </a:solidFill>
            </a:endParaRPr>
          </a:p>
          <a:p>
            <a:pPr marL="285750" indent="-285750" algn="just"/>
            <a:endParaRPr lang="en-US" sz="1400" b="1" i="1" dirty="0" smtClean="0">
              <a:solidFill>
                <a:schemeClr val="bg2"/>
              </a:solidFill>
            </a:endParaRPr>
          </a:p>
          <a:p>
            <a:pPr marL="285750" indent="-285750" algn="just"/>
            <a:r>
              <a:rPr lang="en-US" sz="1400" b="1" i="1" dirty="0" smtClean="0">
                <a:solidFill>
                  <a:schemeClr val="bg2"/>
                </a:solidFill>
              </a:rPr>
              <a:t>By </a:t>
            </a:r>
            <a:r>
              <a:rPr lang="en-US" sz="1400" b="1" i="1" dirty="0">
                <a:solidFill>
                  <a:schemeClr val="bg2"/>
                </a:solidFill>
              </a:rPr>
              <a:t>contrast, postindustrial production is based on computers and other electronic devices that create, process, store, and apply information. </a:t>
            </a:r>
            <a:endParaRPr lang="en-US" sz="1400" b="1" i="1" dirty="0" smtClean="0">
              <a:solidFill>
                <a:schemeClr val="bg2"/>
              </a:solidFill>
            </a:endParaRPr>
          </a:p>
          <a:p>
            <a:pPr marL="285750" indent="-285750" algn="just"/>
            <a:endParaRPr lang="en-US" sz="1400" b="1" i="1" dirty="0" smtClean="0">
              <a:solidFill>
                <a:schemeClr val="bg2"/>
              </a:solidFill>
            </a:endParaRPr>
          </a:p>
          <a:p>
            <a:pPr marL="285750" indent="-285750" algn="just"/>
            <a:r>
              <a:rPr lang="en-US" sz="1400" b="1" i="1" dirty="0" smtClean="0">
                <a:solidFill>
                  <a:schemeClr val="bg2"/>
                </a:solidFill>
              </a:rPr>
              <a:t>In </a:t>
            </a:r>
            <a:r>
              <a:rPr lang="en-US" sz="1400" b="1" i="1" dirty="0">
                <a:solidFill>
                  <a:schemeClr val="bg2"/>
                </a:solidFill>
              </a:rPr>
              <a:t>this new information economy, workers need symbolic skills in place of the mechanical skills of the industrial age. Symbolic skills include the ability to speak, write, compute, design, and create images in fields such as art, advertising, and entertainment. </a:t>
            </a:r>
            <a:endParaRPr lang="en-US" sz="1400" b="1" i="1" dirty="0" smtClean="0">
              <a:solidFill>
                <a:schemeClr val="bg2"/>
              </a:solidFill>
            </a:endParaRPr>
          </a:p>
          <a:p>
            <a:pPr marL="285750" indent="-285750" algn="just"/>
            <a:endParaRPr lang="en-US" sz="1400" b="1" i="1" dirty="0" smtClean="0">
              <a:solidFill>
                <a:schemeClr val="bg2"/>
              </a:solidFill>
            </a:endParaRPr>
          </a:p>
          <a:p>
            <a:pPr marL="285750" indent="-285750" algn="just"/>
            <a:r>
              <a:rPr lang="en-US" sz="1400" dirty="0" smtClean="0">
                <a:solidFill>
                  <a:schemeClr val="bg2"/>
                </a:solidFill>
              </a:rPr>
              <a:t>In </a:t>
            </a:r>
            <a:r>
              <a:rPr lang="en-US" sz="1400" dirty="0">
                <a:solidFill>
                  <a:schemeClr val="bg2"/>
                </a:solidFill>
              </a:rPr>
              <a:t>today’s </a:t>
            </a:r>
            <a:r>
              <a:rPr lang="en-US" sz="1400" dirty="0" smtClean="0">
                <a:solidFill>
                  <a:schemeClr val="bg2"/>
                </a:solidFill>
              </a:rPr>
              <a:t>computer-based </a:t>
            </a:r>
            <a:r>
              <a:rPr lang="en-US" sz="1400" dirty="0">
                <a:solidFill>
                  <a:schemeClr val="bg2"/>
                </a:solidFill>
              </a:rPr>
              <a:t>economy, people with creative jobs are generating new cultural ideas, images, and products all the time</a:t>
            </a:r>
            <a:r>
              <a:rPr lang="en-US" sz="1400" dirty="0" smtClean="0">
                <a:solidFill>
                  <a:schemeClr val="bg2"/>
                </a:solidFill>
              </a:rPr>
              <a:t>.</a:t>
            </a:r>
          </a:p>
          <a:p>
            <a:pPr marL="0" lvl="0" indent="0" algn="just">
              <a:buNone/>
            </a:pPr>
            <a:endParaRPr sz="1400" dirty="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7" name="Google Shape;207;p23"/>
          <p:cNvSpPr txBox="1"/>
          <p:nvPr/>
        </p:nvSpPr>
        <p:spPr>
          <a:xfrm>
            <a:off x="590550" y="576875"/>
            <a:ext cx="7600950" cy="68684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800" b="1" u="sng" dirty="0" smtClean="0">
                <a:solidFill>
                  <a:schemeClr val="dk2"/>
                </a:solidFill>
                <a:latin typeface="Lato"/>
                <a:ea typeface="Lato"/>
                <a:cs typeface="Lato"/>
                <a:sym typeface="Lato"/>
              </a:rPr>
              <a:t>Global Communications and Global Migration</a:t>
            </a:r>
            <a:endParaRPr sz="2800" b="1" u="sng" dirty="0">
              <a:solidFill>
                <a:schemeClr val="dk2"/>
              </a:solidFill>
              <a:latin typeface="Lato"/>
              <a:ea typeface="Lato"/>
              <a:cs typeface="Lato"/>
              <a:sym typeface="Lato"/>
            </a:endParaRPr>
          </a:p>
        </p:txBody>
      </p:sp>
      <p:sp>
        <p:nvSpPr>
          <p:cNvPr id="2" name="TextBox 1"/>
          <p:cNvSpPr txBox="1"/>
          <p:nvPr/>
        </p:nvSpPr>
        <p:spPr>
          <a:xfrm>
            <a:off x="590550" y="1447800"/>
            <a:ext cx="7934325" cy="3754874"/>
          </a:xfrm>
          <a:prstGeom prst="rect">
            <a:avLst/>
          </a:prstGeom>
          <a:noFill/>
        </p:spPr>
        <p:txBody>
          <a:bodyPr wrap="square" rtlCol="0">
            <a:spAutoFit/>
          </a:bodyPr>
          <a:lstStyle/>
          <a:p>
            <a:pPr algn="just"/>
            <a:r>
              <a:rPr lang="en-US" b="1" dirty="0" smtClean="0">
                <a:latin typeface="Lato" panose="020B0604020202020204" charset="0"/>
              </a:rPr>
              <a:t>1)     </a:t>
            </a:r>
            <a:r>
              <a:rPr lang="en-US" b="1" u="sng" dirty="0" smtClean="0">
                <a:latin typeface="Lato" panose="020B0604020202020204" charset="0"/>
              </a:rPr>
              <a:t>GLOBAL COMMUNICATIONS: THE FLOW OF INFORMATION. </a:t>
            </a:r>
          </a:p>
          <a:p>
            <a:pPr marL="342900" indent="-342900" algn="just">
              <a:buFont typeface="+mj-lt"/>
              <a:buAutoNum type="alphaLcParenR"/>
            </a:pPr>
            <a:r>
              <a:rPr lang="en-US" dirty="0" smtClean="0">
                <a:latin typeface="Lato" panose="020B0604020202020204" charset="0"/>
              </a:rPr>
              <a:t>The </a:t>
            </a:r>
            <a:r>
              <a:rPr lang="en-US" dirty="0">
                <a:latin typeface="Lato" panose="020B0604020202020204" charset="0"/>
              </a:rPr>
              <a:t>Internet and satellite-assisted communications enable people to experience the sights and sounds of events taking place thousands of miles away, often as they happen. </a:t>
            </a:r>
            <a:endParaRPr lang="en-US" dirty="0" smtClean="0">
              <a:latin typeface="Lato" panose="020B0604020202020204" charset="0"/>
            </a:endParaRPr>
          </a:p>
          <a:p>
            <a:pPr marL="342900" indent="-342900" algn="just">
              <a:buFont typeface="+mj-lt"/>
              <a:buAutoNum type="alphaLcParenR"/>
            </a:pPr>
            <a:r>
              <a:rPr lang="en-US" dirty="0" smtClean="0">
                <a:latin typeface="Lato" panose="020B0604020202020204" charset="0"/>
              </a:rPr>
              <a:t>In </a:t>
            </a:r>
            <a:r>
              <a:rPr lang="en-US" dirty="0">
                <a:latin typeface="Lato" panose="020B0604020202020204" charset="0"/>
              </a:rPr>
              <a:t>addition, although less than </a:t>
            </a:r>
            <a:r>
              <a:rPr lang="en-US" dirty="0" smtClean="0">
                <a:latin typeface="Lato" panose="020B0604020202020204" charset="0"/>
              </a:rPr>
              <a:t>one-third </a:t>
            </a:r>
            <a:r>
              <a:rPr lang="en-US" dirty="0">
                <a:latin typeface="Lato" panose="020B0604020202020204" charset="0"/>
              </a:rPr>
              <a:t>of Internet users speak English as their first language, most of the world’s Web pages are written in English. </a:t>
            </a:r>
            <a:endParaRPr lang="en-US" dirty="0" smtClean="0">
              <a:latin typeface="Lato" panose="020B0604020202020204" charset="0"/>
            </a:endParaRPr>
          </a:p>
          <a:p>
            <a:pPr marL="342900" indent="-342900" algn="just">
              <a:buFont typeface="+mj-lt"/>
              <a:buAutoNum type="alphaLcParenR"/>
            </a:pPr>
            <a:r>
              <a:rPr lang="en-US" dirty="0" smtClean="0">
                <a:latin typeface="Lato" panose="020B0604020202020204" charset="0"/>
              </a:rPr>
              <a:t>Therefore</a:t>
            </a:r>
            <a:r>
              <a:rPr lang="en-US" dirty="0">
                <a:latin typeface="Lato" panose="020B0604020202020204" charset="0"/>
              </a:rPr>
              <a:t>, the spread of computer technology has helped spread the English language around the </a:t>
            </a:r>
            <a:r>
              <a:rPr lang="en-US" dirty="0" smtClean="0">
                <a:latin typeface="Lato" panose="020B0604020202020204" charset="0"/>
              </a:rPr>
              <a:t>world</a:t>
            </a:r>
          </a:p>
          <a:p>
            <a:pPr marL="285750" indent="-285750" algn="just">
              <a:buFont typeface="Arial" panose="020B0604020202020204" pitchFamily="34" charset="0"/>
              <a:buChar char="•"/>
            </a:pPr>
            <a:endParaRPr lang="en-US" dirty="0" smtClean="0">
              <a:latin typeface="Lato" panose="020B0604020202020204" charset="0"/>
            </a:endParaRPr>
          </a:p>
          <a:p>
            <a:pPr marL="342900" indent="-342900" algn="just">
              <a:buAutoNum type="arabicParenR" startAt="2"/>
            </a:pPr>
            <a:r>
              <a:rPr lang="en-US" b="1" u="sng" dirty="0" smtClean="0">
                <a:latin typeface="Lato" panose="020B0604020202020204" charset="0"/>
              </a:rPr>
              <a:t>GLOBAL MIGRATION: THE FLOW OF PEOPLE. </a:t>
            </a:r>
          </a:p>
          <a:p>
            <a:pPr marL="342900" indent="-342900" algn="just">
              <a:buFont typeface="+mj-lt"/>
              <a:buAutoNum type="alphaLcParenR"/>
            </a:pPr>
            <a:r>
              <a:rPr lang="en-US" dirty="0" smtClean="0">
                <a:latin typeface="Lato" panose="020B0604020202020204" charset="0"/>
              </a:rPr>
              <a:t>Knowing </a:t>
            </a:r>
            <a:r>
              <a:rPr lang="en-US" dirty="0">
                <a:latin typeface="Lato" panose="020B0604020202020204" charset="0"/>
              </a:rPr>
              <a:t>about the rest of the world motivates people to move to where they imagine life will be better. </a:t>
            </a:r>
            <a:endParaRPr lang="en-US" dirty="0" smtClean="0">
              <a:latin typeface="Lato" panose="020B0604020202020204" charset="0"/>
            </a:endParaRPr>
          </a:p>
          <a:p>
            <a:pPr marL="342900" indent="-342900" algn="just">
              <a:buFont typeface="+mj-lt"/>
              <a:buAutoNum type="alphaLcParenR"/>
            </a:pPr>
            <a:r>
              <a:rPr lang="en-US" dirty="0" smtClean="0">
                <a:latin typeface="Lato" panose="020B0604020202020204" charset="0"/>
              </a:rPr>
              <a:t>In </a:t>
            </a:r>
            <a:r>
              <a:rPr lang="en-US" dirty="0">
                <a:latin typeface="Lato" panose="020B0604020202020204" charset="0"/>
              </a:rPr>
              <a:t>addition, today’s transportation technology, especially air travel, makes relocating easier than ever before. </a:t>
            </a:r>
            <a:endParaRPr lang="en-US" dirty="0" smtClean="0">
              <a:latin typeface="Lato" panose="020B0604020202020204" charset="0"/>
            </a:endParaRPr>
          </a:p>
          <a:p>
            <a:pPr marL="342900" indent="-342900" algn="just">
              <a:buFont typeface="+mj-lt"/>
              <a:buAutoNum type="alphaLcParenR"/>
            </a:pPr>
            <a:r>
              <a:rPr lang="en-US" dirty="0" smtClean="0">
                <a:latin typeface="Lato" panose="020B0604020202020204" charset="0"/>
              </a:rPr>
              <a:t>As </a:t>
            </a:r>
            <a:r>
              <a:rPr lang="en-US" dirty="0">
                <a:latin typeface="Lato" panose="020B0604020202020204" charset="0"/>
              </a:rPr>
              <a:t>a result, in most countries, significant numbers of people were born elsewhere, including more than 38 million people in the United States, which is 13 percent of the total </a:t>
            </a:r>
            <a:r>
              <a:rPr lang="en-US" dirty="0" smtClean="0">
                <a:latin typeface="Lato" panose="020B0604020202020204" charset="0"/>
              </a:rPr>
              <a:t>population</a:t>
            </a:r>
          </a:p>
          <a:p>
            <a:pPr marL="285750" indent="-285750" algn="just">
              <a:buFont typeface="Arial" panose="020B0604020202020204" pitchFamily="34" charset="0"/>
              <a:buChar char="•"/>
            </a:pPr>
            <a:endParaRPr lang="en-US" dirty="0" smtClean="0">
              <a:latin typeface="Lato" panose="020B0604020202020204" charset="0"/>
            </a:endParaRPr>
          </a:p>
          <a:p>
            <a:pPr marL="285750" indent="-285750" algn="just">
              <a:buFont typeface="Arial" panose="020B0604020202020204" pitchFamily="34" charset="0"/>
              <a:buChar char="•"/>
            </a:pPr>
            <a:endParaRPr lang="" dirty="0">
              <a:latin typeface="Lato" panose="020B0604020202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4"/>
          <p:cNvSpPr txBox="1">
            <a:spLocks noGrp="1"/>
          </p:cNvSpPr>
          <p:nvPr>
            <p:ph type="title"/>
          </p:nvPr>
        </p:nvSpPr>
        <p:spPr>
          <a:xfrm>
            <a:off x="382700" y="620750"/>
            <a:ext cx="8466624" cy="537300"/>
          </a:xfrm>
          <a:prstGeom prst="rect">
            <a:avLst/>
          </a:prstGeom>
        </p:spPr>
        <p:txBody>
          <a:bodyPr spcFirstLastPara="1" wrap="square" lIns="91425" tIns="91425" rIns="91425" bIns="91425" anchor="t" anchorCtr="0">
            <a:noAutofit/>
          </a:bodyPr>
          <a:lstStyle/>
          <a:p>
            <a:pPr lvl="0"/>
            <a:r>
              <a:rPr lang="en-US" sz="2800" dirty="0" smtClean="0"/>
              <a:t>Technology</a:t>
            </a:r>
            <a:r>
              <a:rPr lang="en-US" sz="2800" dirty="0"/>
              <a:t> </a:t>
            </a:r>
            <a:r>
              <a:rPr lang="en-US" sz="2800" dirty="0" smtClean="0"/>
              <a:t>leading to Sociocultural evolution</a:t>
            </a:r>
            <a:r>
              <a:rPr lang="en-GB" sz="2800" dirty="0" smtClean="0"/>
              <a:t>:-</a:t>
            </a:r>
            <a:endParaRPr sz="2800" dirty="0"/>
          </a:p>
        </p:txBody>
      </p:sp>
      <p:sp>
        <p:nvSpPr>
          <p:cNvPr id="213" name="Google Shape;213;p24"/>
          <p:cNvSpPr txBox="1">
            <a:spLocks noGrp="1"/>
          </p:cNvSpPr>
          <p:nvPr>
            <p:ph type="body" idx="1"/>
          </p:nvPr>
        </p:nvSpPr>
        <p:spPr>
          <a:xfrm>
            <a:off x="382699" y="1158050"/>
            <a:ext cx="8466625" cy="3650256"/>
          </a:xfrm>
          <a:prstGeom prst="rect">
            <a:avLst/>
          </a:prstGeom>
        </p:spPr>
        <p:txBody>
          <a:bodyPr spcFirstLastPara="1" wrap="square" lIns="91425" tIns="91425" rIns="91425" bIns="91425" anchor="t" anchorCtr="0">
            <a:noAutofit/>
          </a:bodyPr>
          <a:lstStyle/>
          <a:p>
            <a:pPr marL="171450" indent="-171450" algn="just">
              <a:spcBef>
                <a:spcPts val="1600"/>
              </a:spcBef>
              <a:spcAft>
                <a:spcPts val="1600"/>
              </a:spcAft>
            </a:pPr>
            <a:r>
              <a:rPr lang="en-US" sz="1400" dirty="0" smtClean="0">
                <a:solidFill>
                  <a:schemeClr val="bg2"/>
                </a:solidFill>
              </a:rPr>
              <a:t>Lenski uses the </a:t>
            </a:r>
            <a:r>
              <a:rPr lang="en-US" sz="1400" dirty="0">
                <a:solidFill>
                  <a:schemeClr val="bg2"/>
                </a:solidFill>
              </a:rPr>
              <a:t>term </a:t>
            </a:r>
            <a:r>
              <a:rPr lang="en-US" sz="1400" b="1" u="sng" dirty="0">
                <a:solidFill>
                  <a:schemeClr val="bg2"/>
                </a:solidFill>
              </a:rPr>
              <a:t>sociocultural evolution</a:t>
            </a:r>
            <a:r>
              <a:rPr lang="en-US" sz="1400" dirty="0">
                <a:solidFill>
                  <a:schemeClr val="bg2"/>
                </a:solidFill>
              </a:rPr>
              <a:t> to mean changes that occur as a society gains new technology. </a:t>
            </a:r>
            <a:endParaRPr lang="en-US" sz="1400" dirty="0" smtClean="0">
              <a:solidFill>
                <a:schemeClr val="bg2"/>
              </a:solidFill>
            </a:endParaRPr>
          </a:p>
          <a:p>
            <a:pPr marL="171450" indent="-171450" algn="just">
              <a:spcBef>
                <a:spcPts val="1600"/>
              </a:spcBef>
              <a:spcAft>
                <a:spcPts val="1600"/>
              </a:spcAft>
            </a:pPr>
            <a:r>
              <a:rPr lang="en-US" sz="1400" dirty="0" smtClean="0">
                <a:solidFill>
                  <a:schemeClr val="bg2"/>
                </a:solidFill>
              </a:rPr>
              <a:t>With </a:t>
            </a:r>
            <a:r>
              <a:rPr lang="en-US" sz="1400" dirty="0">
                <a:solidFill>
                  <a:schemeClr val="bg2"/>
                </a:solidFill>
              </a:rPr>
              <a:t>only simple technology, societies such as the </a:t>
            </a:r>
            <a:r>
              <a:rPr lang="en-US" sz="1400" b="1" u="sng" dirty="0" err="1">
                <a:solidFill>
                  <a:schemeClr val="bg2"/>
                </a:solidFill>
              </a:rPr>
              <a:t>Tuareg</a:t>
            </a:r>
            <a:r>
              <a:rPr lang="en-US" sz="1400" dirty="0">
                <a:solidFill>
                  <a:schemeClr val="bg2"/>
                </a:solidFill>
              </a:rPr>
              <a:t> have little control over nature, so they can support just a small number of people. </a:t>
            </a:r>
            <a:endParaRPr lang="en-US" sz="1400" dirty="0" smtClean="0">
              <a:solidFill>
                <a:schemeClr val="bg2"/>
              </a:solidFill>
            </a:endParaRPr>
          </a:p>
          <a:p>
            <a:pPr marL="171450" indent="-171450" algn="just">
              <a:spcBef>
                <a:spcPts val="1600"/>
              </a:spcBef>
              <a:spcAft>
                <a:spcPts val="1600"/>
              </a:spcAft>
            </a:pPr>
            <a:r>
              <a:rPr lang="en-US" sz="1400" dirty="0" smtClean="0">
                <a:solidFill>
                  <a:schemeClr val="bg2"/>
                </a:solidFill>
              </a:rPr>
              <a:t>Societies </a:t>
            </a:r>
            <a:r>
              <a:rPr lang="en-US" sz="1400" dirty="0">
                <a:solidFill>
                  <a:schemeClr val="bg2"/>
                </a:solidFill>
              </a:rPr>
              <a:t>with complex technology such as cars and cell </a:t>
            </a:r>
            <a:r>
              <a:rPr lang="en-US" sz="1400" dirty="0" smtClean="0">
                <a:solidFill>
                  <a:schemeClr val="bg2"/>
                </a:solidFill>
              </a:rPr>
              <a:t>phones are a lot different than traditional societies.</a:t>
            </a:r>
          </a:p>
          <a:p>
            <a:pPr marL="171450" indent="-171450" algn="just">
              <a:spcBef>
                <a:spcPts val="1600"/>
              </a:spcBef>
              <a:spcAft>
                <a:spcPts val="1600"/>
              </a:spcAft>
            </a:pPr>
            <a:r>
              <a:rPr lang="en-US" sz="1400" dirty="0" smtClean="0">
                <a:solidFill>
                  <a:schemeClr val="bg2"/>
                </a:solidFill>
              </a:rPr>
              <a:t>The </a:t>
            </a:r>
            <a:r>
              <a:rPr lang="en-US" sz="1400" dirty="0">
                <a:solidFill>
                  <a:schemeClr val="bg2"/>
                </a:solidFill>
              </a:rPr>
              <a:t>story of human societies over time is guided by the work of one of today’s leading sociologists, Gerhard Lenski, and three of sociology’s founders, Karl Marx, Max Weber, and Emile Durkheim. </a:t>
            </a:r>
            <a:endParaRPr lang="en-US" sz="1400" dirty="0" smtClean="0">
              <a:solidFill>
                <a:schemeClr val="bg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5"/>
          <p:cNvSpPr txBox="1">
            <a:spLocks noGrp="1"/>
          </p:cNvSpPr>
          <p:nvPr>
            <p:ph type="title"/>
          </p:nvPr>
        </p:nvSpPr>
        <p:spPr>
          <a:xfrm>
            <a:off x="482885" y="589185"/>
            <a:ext cx="7935265" cy="535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800" u="sng" dirty="0" smtClean="0">
                <a:solidFill>
                  <a:schemeClr val="bg2"/>
                </a:solidFill>
                <a:latin typeface="Lato"/>
                <a:ea typeface="Lato"/>
                <a:cs typeface="Lato"/>
                <a:sym typeface="Lato"/>
              </a:rPr>
              <a:t>Types of </a:t>
            </a:r>
            <a:r>
              <a:rPr lang="en-GB" sz="2800" u="sng" dirty="0" err="1" smtClean="0">
                <a:solidFill>
                  <a:schemeClr val="bg2"/>
                </a:solidFill>
                <a:latin typeface="Lato"/>
                <a:ea typeface="Lato"/>
                <a:cs typeface="Lato"/>
                <a:sym typeface="Lato"/>
              </a:rPr>
              <a:t>Socieites</a:t>
            </a:r>
            <a:r>
              <a:rPr lang="en-GB" sz="2800" u="sng" dirty="0" smtClean="0">
                <a:solidFill>
                  <a:schemeClr val="bg2"/>
                </a:solidFill>
                <a:latin typeface="Lato"/>
                <a:ea typeface="Lato"/>
                <a:cs typeface="Lato"/>
                <a:sym typeface="Lato"/>
              </a:rPr>
              <a:t> and changes in them over time</a:t>
            </a:r>
            <a:endParaRPr lang="en-GB" sz="2800" u="sng" dirty="0">
              <a:solidFill>
                <a:schemeClr val="bg2"/>
              </a:solidFill>
            </a:endParaRPr>
          </a:p>
        </p:txBody>
      </p:sp>
      <p:sp>
        <p:nvSpPr>
          <p:cNvPr id="219" name="Google Shape;219;p25"/>
          <p:cNvSpPr txBox="1">
            <a:spLocks noGrp="1"/>
          </p:cNvSpPr>
          <p:nvPr>
            <p:ph type="body" idx="1"/>
          </p:nvPr>
        </p:nvSpPr>
        <p:spPr>
          <a:xfrm>
            <a:off x="482885" y="1285982"/>
            <a:ext cx="8126859" cy="3459593"/>
          </a:xfrm>
          <a:prstGeom prst="rect">
            <a:avLst/>
          </a:prstGeom>
        </p:spPr>
        <p:txBody>
          <a:bodyPr spcFirstLastPara="1" wrap="square" lIns="91425" tIns="91425" rIns="91425" bIns="91425" anchor="t" anchorCtr="0">
            <a:noAutofit/>
          </a:bodyPr>
          <a:lstStyle/>
          <a:p>
            <a:pPr marL="285750" indent="-285750" algn="just"/>
            <a:r>
              <a:rPr lang="en-US" sz="1400" dirty="0" smtClean="0">
                <a:solidFill>
                  <a:schemeClr val="bg2"/>
                </a:solidFill>
              </a:rPr>
              <a:t>Technologically </a:t>
            </a:r>
            <a:r>
              <a:rPr lang="en-US" sz="1400" dirty="0">
                <a:solidFill>
                  <a:schemeClr val="bg2"/>
                </a:solidFill>
              </a:rPr>
              <a:t>simple societies change very slowly; </a:t>
            </a:r>
            <a:endParaRPr lang="en-US" sz="1400" dirty="0" smtClean="0">
              <a:solidFill>
                <a:schemeClr val="bg2"/>
              </a:solidFill>
            </a:endParaRPr>
          </a:p>
          <a:p>
            <a:pPr marL="285750" indent="-285750" algn="just"/>
            <a:r>
              <a:rPr lang="en-US" sz="1400" dirty="0" smtClean="0">
                <a:solidFill>
                  <a:schemeClr val="bg2"/>
                </a:solidFill>
              </a:rPr>
              <a:t>Modern</a:t>
            </a:r>
            <a:r>
              <a:rPr lang="en-US" sz="1400" dirty="0">
                <a:solidFill>
                  <a:schemeClr val="bg2"/>
                </a:solidFill>
              </a:rPr>
              <a:t>, </a:t>
            </a:r>
            <a:r>
              <a:rPr lang="en-US" sz="1400" dirty="0" smtClean="0">
                <a:solidFill>
                  <a:schemeClr val="bg2"/>
                </a:solidFill>
              </a:rPr>
              <a:t>high-technology </a:t>
            </a:r>
            <a:r>
              <a:rPr lang="en-US" sz="1400" dirty="0">
                <a:solidFill>
                  <a:schemeClr val="bg2"/>
                </a:solidFill>
              </a:rPr>
              <a:t>societies such as our own change so fast that people usually experience major social changes during a single lifetime. </a:t>
            </a:r>
            <a:endParaRPr lang="en-US" sz="1400" dirty="0" smtClean="0">
              <a:solidFill>
                <a:schemeClr val="bg2"/>
              </a:solidFill>
            </a:endParaRPr>
          </a:p>
          <a:p>
            <a:pPr marL="285750" indent="-285750" algn="just"/>
            <a:r>
              <a:rPr lang="en-US" sz="1400" dirty="0" smtClean="0">
                <a:solidFill>
                  <a:schemeClr val="bg2"/>
                </a:solidFill>
              </a:rPr>
              <a:t>Imagine </a:t>
            </a:r>
            <a:r>
              <a:rPr lang="en-US" sz="1400" dirty="0">
                <a:solidFill>
                  <a:schemeClr val="bg2"/>
                </a:solidFill>
              </a:rPr>
              <a:t>how surprised your great-grandmother would be to hear about “Googling” and texting, artificial intelligence and iPods, replacement hearts and test-tube babies, space shuttles and screamo music. </a:t>
            </a:r>
            <a:endParaRPr lang="en-US" sz="1400" dirty="0" smtClean="0">
              <a:solidFill>
                <a:schemeClr val="bg2"/>
              </a:solidFill>
            </a:endParaRPr>
          </a:p>
          <a:p>
            <a:pPr marL="285750" indent="-285750" algn="just"/>
            <a:r>
              <a:rPr lang="en-US" sz="1400" dirty="0" smtClean="0">
                <a:solidFill>
                  <a:schemeClr val="bg2"/>
                </a:solidFill>
              </a:rPr>
              <a:t>Drawing </a:t>
            </a:r>
            <a:r>
              <a:rPr lang="en-US" sz="1400" dirty="0">
                <a:solidFill>
                  <a:schemeClr val="bg2"/>
                </a:solidFill>
              </a:rPr>
              <a:t>on Lenski’s work, we will examine five types of societies defined by their technology: </a:t>
            </a:r>
            <a:endParaRPr lang="en-US" sz="1400" dirty="0" smtClean="0">
              <a:solidFill>
                <a:schemeClr val="bg2"/>
              </a:solidFill>
            </a:endParaRPr>
          </a:p>
          <a:p>
            <a:pPr marL="228600" lvl="0" indent="-228600" algn="just">
              <a:lnSpc>
                <a:spcPct val="150000"/>
              </a:lnSpc>
              <a:buFont typeface="+mj-lt"/>
              <a:buAutoNum type="arabicPeriod"/>
            </a:pPr>
            <a:r>
              <a:rPr lang="en-US" sz="1400" b="1" i="1" dirty="0" smtClean="0">
                <a:solidFill>
                  <a:schemeClr val="bg2"/>
                </a:solidFill>
              </a:rPr>
              <a:t>H</a:t>
            </a:r>
            <a:r>
              <a:rPr lang="en-US" sz="1400" b="1" i="1" dirty="0" smtClean="0">
                <a:solidFill>
                  <a:schemeClr val="bg2"/>
                </a:solidFill>
              </a:rPr>
              <a:t>UNTING AND GATHERING SOCIETIES, </a:t>
            </a:r>
          </a:p>
          <a:p>
            <a:pPr marL="228600" lvl="0" indent="-228600" algn="just">
              <a:lnSpc>
                <a:spcPct val="150000"/>
              </a:lnSpc>
              <a:buFont typeface="+mj-lt"/>
              <a:buAutoNum type="arabicPeriod"/>
            </a:pPr>
            <a:r>
              <a:rPr lang="en-US" sz="1400" b="1" i="1" dirty="0" smtClean="0">
                <a:solidFill>
                  <a:schemeClr val="bg2"/>
                </a:solidFill>
              </a:rPr>
              <a:t>H</a:t>
            </a:r>
            <a:r>
              <a:rPr lang="en-US" sz="1400" b="1" i="1" dirty="0" smtClean="0">
                <a:solidFill>
                  <a:schemeClr val="bg2"/>
                </a:solidFill>
              </a:rPr>
              <a:t>ORTICULTURAL AND PASTORAL SOCIETIES, </a:t>
            </a:r>
          </a:p>
          <a:p>
            <a:pPr marL="228600" lvl="0" indent="-228600" algn="just">
              <a:lnSpc>
                <a:spcPct val="150000"/>
              </a:lnSpc>
              <a:buFont typeface="+mj-lt"/>
              <a:buAutoNum type="arabicPeriod"/>
            </a:pPr>
            <a:r>
              <a:rPr lang="en-US" sz="1400" b="1" i="1" dirty="0" smtClean="0">
                <a:solidFill>
                  <a:schemeClr val="bg2"/>
                </a:solidFill>
              </a:rPr>
              <a:t>A</a:t>
            </a:r>
            <a:r>
              <a:rPr lang="en-US" sz="1400" b="1" i="1" dirty="0" smtClean="0">
                <a:solidFill>
                  <a:schemeClr val="bg2"/>
                </a:solidFill>
              </a:rPr>
              <a:t>GRARIAN SOCIETIES, </a:t>
            </a:r>
          </a:p>
          <a:p>
            <a:pPr marL="228600" lvl="0" indent="-228600" algn="just">
              <a:lnSpc>
                <a:spcPct val="150000"/>
              </a:lnSpc>
              <a:buFont typeface="+mj-lt"/>
              <a:buAutoNum type="arabicPeriod"/>
            </a:pPr>
            <a:r>
              <a:rPr lang="en-US" sz="1400" b="1" i="1" dirty="0" smtClean="0">
                <a:solidFill>
                  <a:schemeClr val="bg2"/>
                </a:solidFill>
              </a:rPr>
              <a:t>I</a:t>
            </a:r>
            <a:r>
              <a:rPr lang="en-US" sz="1400" b="1" i="1" dirty="0" smtClean="0">
                <a:solidFill>
                  <a:schemeClr val="bg2"/>
                </a:solidFill>
              </a:rPr>
              <a:t>NDUSTRIAL SOCIETIES, AND </a:t>
            </a:r>
          </a:p>
          <a:p>
            <a:pPr marL="228600" lvl="0" indent="-228600" algn="just">
              <a:lnSpc>
                <a:spcPct val="150000"/>
              </a:lnSpc>
              <a:buFont typeface="+mj-lt"/>
              <a:buAutoNum type="arabicPeriod"/>
            </a:pPr>
            <a:r>
              <a:rPr lang="en-US" sz="1400" b="1" i="1" dirty="0" smtClean="0">
                <a:solidFill>
                  <a:schemeClr val="bg2"/>
                </a:solidFill>
              </a:rPr>
              <a:t>P</a:t>
            </a:r>
            <a:r>
              <a:rPr lang="en-US" sz="1400" b="1" i="1" dirty="0" smtClean="0">
                <a:solidFill>
                  <a:schemeClr val="bg2"/>
                </a:solidFill>
              </a:rPr>
              <a:t>OSTINDUSTRIAL SOCIETIES. </a:t>
            </a: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659</TotalTime>
  <Words>3325</Words>
  <Application>Microsoft Office PowerPoint</Application>
  <PresentationFormat>On-screen Show (16:9)</PresentationFormat>
  <Paragraphs>211</Paragraphs>
  <Slides>28</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Lato</vt:lpstr>
      <vt:lpstr>Georgia</vt:lpstr>
      <vt:lpstr>Arial</vt:lpstr>
      <vt:lpstr>Raleway</vt:lpstr>
      <vt:lpstr>Streamline</vt:lpstr>
      <vt:lpstr>Sociology  Course Code (SS 2005)</vt:lpstr>
      <vt:lpstr>Sociology of Science and Technology</vt:lpstr>
      <vt:lpstr>Technology and its impact on Culture</vt:lpstr>
      <vt:lpstr>Impact of Technology on Material Culture </vt:lpstr>
      <vt:lpstr>Impacts of Technology (Contd…)</vt:lpstr>
      <vt:lpstr>Industrial and Post-Industrial Phase (Jobs and Economy) </vt:lpstr>
      <vt:lpstr>PowerPoint Presentation</vt:lpstr>
      <vt:lpstr>Technology leading to Sociocultural evolution:-</vt:lpstr>
      <vt:lpstr>Types of Socieites and changes in them over time</vt:lpstr>
      <vt:lpstr>PowerPoint Presentation</vt:lpstr>
      <vt:lpstr>Industrialism/ Industrial revolution</vt:lpstr>
      <vt:lpstr>Industrialism/ Industrial revolution (Contd.)</vt:lpstr>
      <vt:lpstr>Effects of Industrialization on Society (1/2)</vt:lpstr>
      <vt:lpstr>Effects of Industrialization on Society (2/2)</vt:lpstr>
      <vt:lpstr>Technology and Post-Industrialism Era</vt:lpstr>
      <vt:lpstr>Technology creating a Post-Industrial economy</vt:lpstr>
      <vt:lpstr>Technology and its role in Production</vt:lpstr>
      <vt:lpstr>Impact of Technology on different spheres of life:-</vt:lpstr>
      <vt:lpstr>Technology creating Workplace issues</vt:lpstr>
      <vt:lpstr>Role of Technology in Politics</vt:lpstr>
      <vt:lpstr>Impact of Technology on Family, Teaching and Environment</vt:lpstr>
      <vt:lpstr>Impact of Technology on Communication-Rumors</vt:lpstr>
      <vt:lpstr>PowerPoint Presentation</vt:lpstr>
      <vt:lpstr>Negative Effects of Technology on Society (2/3)</vt:lpstr>
      <vt:lpstr>Negative effects of Technology (3/3)</vt:lpstr>
      <vt:lpstr>PowerPoint Presentation</vt:lpstr>
      <vt:lpstr>Modernization and Dependency Theory</vt:lpstr>
      <vt:lpstr>Q&amp;A Session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Sociology  Course Code (SS 2005)</dc:title>
  <dc:creator>Zeeshan</dc:creator>
  <cp:lastModifiedBy>Zeeshan</cp:lastModifiedBy>
  <cp:revision>31</cp:revision>
  <dcterms:modified xsi:type="dcterms:W3CDTF">2024-03-28T19:01:26Z</dcterms:modified>
</cp:coreProperties>
</file>